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1.jpeg" ContentType="image/jpeg"/>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CACF"/>
          </a:solidFill>
        </a:fill>
      </a:tcStyle>
    </a:wholeTbl>
    <a:band2H>
      <a:tcTxStyle b="def" i="def"/>
      <a:tcStyle>
        <a:tcBdr/>
        <a:fill>
          <a:solidFill>
            <a:srgbClr val="EDE6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b="def" i="def"/>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EEF"/>
          </a:solidFill>
        </a:fill>
      </a:tcStyle>
    </a:wholeTbl>
    <a:band2H>
      <a:tcTxStyle b="def" i="def"/>
      <a:tcStyle>
        <a:tcBdr/>
        <a:fill>
          <a:solidFill>
            <a:srgbClr val="EEF6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1" name="Shape 211"/>
          <p:cNvSpPr/>
          <p:nvPr>
            <p:ph type="sldImg"/>
          </p:nvPr>
        </p:nvSpPr>
        <p:spPr>
          <a:xfrm>
            <a:off x="1143000" y="685800"/>
            <a:ext cx="4572000" cy="3429000"/>
          </a:xfrm>
          <a:prstGeom prst="rect">
            <a:avLst/>
          </a:prstGeom>
        </p:spPr>
        <p:txBody>
          <a:bodyPr/>
          <a:lstStyle/>
          <a:p>
            <a:pPr/>
          </a:p>
        </p:txBody>
      </p:sp>
      <p:sp>
        <p:nvSpPr>
          <p:cNvPr id="212" name="Shape 2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Roman"/>
      </a:defRPr>
    </a:lvl1pPr>
    <a:lvl2pPr indent="228600" latinLnBrk="0">
      <a:spcBef>
        <a:spcPts val="400"/>
      </a:spcBef>
      <a:defRPr sz="1200">
        <a:latin typeface="+mn-lt"/>
        <a:ea typeface="+mn-ea"/>
        <a:cs typeface="+mn-cs"/>
        <a:sym typeface="Times Roman"/>
      </a:defRPr>
    </a:lvl2pPr>
    <a:lvl3pPr indent="457200" latinLnBrk="0">
      <a:spcBef>
        <a:spcPts val="400"/>
      </a:spcBef>
      <a:defRPr sz="1200">
        <a:latin typeface="+mn-lt"/>
        <a:ea typeface="+mn-ea"/>
        <a:cs typeface="+mn-cs"/>
        <a:sym typeface="Times Roman"/>
      </a:defRPr>
    </a:lvl3pPr>
    <a:lvl4pPr indent="685800" latinLnBrk="0">
      <a:spcBef>
        <a:spcPts val="400"/>
      </a:spcBef>
      <a:defRPr sz="1200">
        <a:latin typeface="+mn-lt"/>
        <a:ea typeface="+mn-ea"/>
        <a:cs typeface="+mn-cs"/>
        <a:sym typeface="Times Roman"/>
      </a:defRPr>
    </a:lvl4pPr>
    <a:lvl5pPr indent="914400" latinLnBrk="0">
      <a:spcBef>
        <a:spcPts val="400"/>
      </a:spcBef>
      <a:defRPr sz="1200">
        <a:latin typeface="+mn-lt"/>
        <a:ea typeface="+mn-ea"/>
        <a:cs typeface="+mn-cs"/>
        <a:sym typeface="Times Roman"/>
      </a:defRPr>
    </a:lvl5pPr>
    <a:lvl6pPr indent="1143000" latinLnBrk="0">
      <a:spcBef>
        <a:spcPts val="400"/>
      </a:spcBef>
      <a:defRPr sz="1200">
        <a:latin typeface="+mn-lt"/>
        <a:ea typeface="+mn-ea"/>
        <a:cs typeface="+mn-cs"/>
        <a:sym typeface="Times Roman"/>
      </a:defRPr>
    </a:lvl6pPr>
    <a:lvl7pPr indent="1371600" latinLnBrk="0">
      <a:spcBef>
        <a:spcPts val="400"/>
      </a:spcBef>
      <a:defRPr sz="1200">
        <a:latin typeface="+mn-lt"/>
        <a:ea typeface="+mn-ea"/>
        <a:cs typeface="+mn-cs"/>
        <a:sym typeface="Times Roman"/>
      </a:defRPr>
    </a:lvl7pPr>
    <a:lvl8pPr indent="1600200" latinLnBrk="0">
      <a:spcBef>
        <a:spcPts val="400"/>
      </a:spcBef>
      <a:defRPr sz="1200">
        <a:latin typeface="+mn-lt"/>
        <a:ea typeface="+mn-ea"/>
        <a:cs typeface="+mn-cs"/>
        <a:sym typeface="Times Roman"/>
      </a:defRPr>
    </a:lvl8pPr>
    <a:lvl9pPr indent="1828800" latinLnBrk="0">
      <a:spcBef>
        <a:spcPts val="400"/>
      </a:spcBef>
      <a:defRPr sz="1200">
        <a:latin typeface="+mn-lt"/>
        <a:ea typeface="+mn-ea"/>
        <a:cs typeface="+mn-cs"/>
        <a:sym typeface="Times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ubrikbild">
    <p:spTree>
      <p:nvGrpSpPr>
        <p:cNvPr id="1" name=""/>
        <p:cNvGrpSpPr/>
        <p:nvPr/>
      </p:nvGrpSpPr>
      <p:grpSpPr>
        <a:xfrm>
          <a:off x="0" y="0"/>
          <a:ext cx="0" cy="0"/>
          <a:chOff x="0" y="0"/>
          <a:chExt cx="0" cy="0"/>
        </a:xfrm>
      </p:grpSpPr>
      <p:sp>
        <p:nvSpPr>
          <p:cNvPr id="12" name="Title Text"/>
          <p:cNvSpPr txBox="1"/>
          <p:nvPr>
            <p:ph type="title"/>
          </p:nvPr>
        </p:nvSpPr>
        <p:spPr>
          <a:prstGeom prst="rect">
            <a:avLst/>
          </a:prstGeom>
        </p:spPr>
        <p:txBody>
          <a:bodyPr/>
          <a:lstStyle/>
          <a:p>
            <a:pPr/>
            <a:r>
              <a:t>Title Text</a:t>
            </a:r>
          </a:p>
        </p:txBody>
      </p:sp>
      <p:sp>
        <p:nvSpPr>
          <p:cNvPr id="13" name="Body Level One…"/>
          <p:cNvSpPr txBox="1"/>
          <p:nvPr>
            <p:ph type="body" sz="half"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och lodrät text">
    <p:spTree>
      <p:nvGrpSpPr>
        <p:cNvPr id="1" name=""/>
        <p:cNvGrpSpPr/>
        <p:nvPr/>
      </p:nvGrpSpPr>
      <p:grpSpPr>
        <a:xfrm>
          <a:off x="0" y="0"/>
          <a:ext cx="0" cy="0"/>
          <a:chOff x="0" y="0"/>
          <a:chExt cx="0" cy="0"/>
        </a:xfrm>
      </p:grpSpPr>
      <p:pic>
        <p:nvPicPr>
          <p:cNvPr id="109"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110" name="Shape 110"/>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111" name="Title Text"/>
          <p:cNvSpPr txBox="1"/>
          <p:nvPr>
            <p:ph type="title"/>
          </p:nvPr>
        </p:nvSpPr>
        <p:spPr>
          <a:xfrm>
            <a:off x="539750" y="1054100"/>
            <a:ext cx="7772400" cy="1143000"/>
          </a:xfrm>
          <a:prstGeom prst="rect">
            <a:avLst/>
          </a:prstGeom>
        </p:spPr>
        <p:txBody>
          <a:bodyPr anchor="t"/>
          <a:lstStyle>
            <a:lvl1pPr>
              <a:defRPr sz="2800"/>
            </a:lvl1pPr>
          </a:lstStyle>
          <a:p>
            <a:pPr/>
            <a:r>
              <a:t>Title Text</a:t>
            </a:r>
          </a:p>
        </p:txBody>
      </p:sp>
      <p:sp>
        <p:nvSpPr>
          <p:cNvPr id="112" name="Body Level One…"/>
          <p:cNvSpPr txBox="1"/>
          <p:nvPr>
            <p:ph type="body" idx="1"/>
          </p:nvPr>
        </p:nvSpPr>
        <p:spPr>
          <a:xfrm>
            <a:off x="539750" y="2120900"/>
            <a:ext cx="7772400" cy="4114800"/>
          </a:xfrm>
          <a:prstGeom prst="rect">
            <a:avLst/>
          </a:prstGeom>
        </p:spPr>
        <p:txBody>
          <a:bodyPr/>
          <a:lstStyle>
            <a:lvl1pPr marL="342900" indent="-342900">
              <a:buClr>
                <a:schemeClr val="accent1"/>
              </a:buClr>
              <a:buSzPct val="100000"/>
              <a:buChar char="▪"/>
              <a:defRPr sz="2000">
                <a:solidFill>
                  <a:srgbClr val="000000"/>
                </a:solidFill>
              </a:defRPr>
            </a:lvl1pPr>
            <a:lvl2pPr marL="774700" indent="-317500">
              <a:buClr>
                <a:schemeClr val="accent1"/>
              </a:buClr>
              <a:defRPr sz="2000">
                <a:solidFill>
                  <a:srgbClr val="000000"/>
                </a:solidFill>
              </a:defRPr>
            </a:lvl2pPr>
            <a:lvl3pPr marL="1200150" indent="-285750">
              <a:buClr>
                <a:schemeClr val="accent1"/>
              </a:buClr>
              <a:defRPr sz="2000">
                <a:solidFill>
                  <a:srgbClr val="000000"/>
                </a:solidFill>
              </a:defRPr>
            </a:lvl3pPr>
            <a:lvl4pPr marL="1698169" indent="-326569">
              <a:buClr>
                <a:schemeClr val="accent1"/>
              </a:buClr>
              <a:defRPr sz="2000">
                <a:solidFill>
                  <a:srgbClr val="000000"/>
                </a:solidFill>
              </a:defRPr>
            </a:lvl4pPr>
            <a:lvl5pPr>
              <a:buClr>
                <a:schemeClr val="accent1"/>
              </a:buClr>
              <a:buFont typeface="Wingdings"/>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13"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odrät rubrik och text">
    <p:spTree>
      <p:nvGrpSpPr>
        <p:cNvPr id="1" name=""/>
        <p:cNvGrpSpPr/>
        <p:nvPr/>
      </p:nvGrpSpPr>
      <p:grpSpPr>
        <a:xfrm>
          <a:off x="0" y="0"/>
          <a:ext cx="0" cy="0"/>
          <a:chOff x="0" y="0"/>
          <a:chExt cx="0" cy="0"/>
        </a:xfrm>
      </p:grpSpPr>
      <p:pic>
        <p:nvPicPr>
          <p:cNvPr id="120"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121" name="Shape 121"/>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122" name="Title Text"/>
          <p:cNvSpPr txBox="1"/>
          <p:nvPr>
            <p:ph type="title"/>
          </p:nvPr>
        </p:nvSpPr>
        <p:spPr>
          <a:xfrm>
            <a:off x="6369050" y="1054100"/>
            <a:ext cx="1943100" cy="5181600"/>
          </a:xfrm>
          <a:prstGeom prst="rect">
            <a:avLst/>
          </a:prstGeom>
        </p:spPr>
        <p:txBody>
          <a:bodyPr anchor="t"/>
          <a:lstStyle>
            <a:lvl1pPr>
              <a:defRPr sz="2800"/>
            </a:lvl1pPr>
          </a:lstStyle>
          <a:p>
            <a:pPr/>
            <a:r>
              <a:t>Title Text</a:t>
            </a:r>
          </a:p>
        </p:txBody>
      </p:sp>
      <p:sp>
        <p:nvSpPr>
          <p:cNvPr id="123" name="Body Level One…"/>
          <p:cNvSpPr txBox="1"/>
          <p:nvPr>
            <p:ph type="body" idx="1"/>
          </p:nvPr>
        </p:nvSpPr>
        <p:spPr>
          <a:xfrm>
            <a:off x="539750" y="1054100"/>
            <a:ext cx="5676900" cy="5181600"/>
          </a:xfrm>
          <a:prstGeom prst="rect">
            <a:avLst/>
          </a:prstGeom>
        </p:spPr>
        <p:txBody>
          <a:bodyPr/>
          <a:lstStyle>
            <a:lvl1pPr marL="342900" indent="-342900">
              <a:buClr>
                <a:schemeClr val="accent1"/>
              </a:buClr>
              <a:buSzPct val="100000"/>
              <a:buChar char="▪"/>
              <a:defRPr sz="2000">
                <a:solidFill>
                  <a:srgbClr val="000000"/>
                </a:solidFill>
              </a:defRPr>
            </a:lvl1pPr>
            <a:lvl2pPr marL="774700" indent="-317500">
              <a:buClr>
                <a:schemeClr val="accent1"/>
              </a:buClr>
              <a:defRPr sz="2000">
                <a:solidFill>
                  <a:srgbClr val="000000"/>
                </a:solidFill>
              </a:defRPr>
            </a:lvl2pPr>
            <a:lvl3pPr marL="1200150" indent="-285750">
              <a:buClr>
                <a:schemeClr val="accent1"/>
              </a:buClr>
              <a:defRPr sz="2000">
                <a:solidFill>
                  <a:srgbClr val="000000"/>
                </a:solidFill>
              </a:defRPr>
            </a:lvl3pPr>
            <a:lvl4pPr marL="1698169" indent="-326569">
              <a:buClr>
                <a:schemeClr val="accent1"/>
              </a:buClr>
              <a:defRPr sz="2000">
                <a:solidFill>
                  <a:srgbClr val="000000"/>
                </a:solidFill>
              </a:defRPr>
            </a:lvl4pPr>
            <a:lvl5pPr>
              <a:buClr>
                <a:schemeClr val="accent1"/>
              </a:buClr>
              <a:buFont typeface="Wingdings"/>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24"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bild">
    <p:spTree>
      <p:nvGrpSpPr>
        <p:cNvPr id="1" name=""/>
        <p:cNvGrpSpPr/>
        <p:nvPr/>
      </p:nvGrpSpPr>
      <p:grpSpPr>
        <a:xfrm>
          <a:off x="0" y="0"/>
          <a:ext cx="0" cy="0"/>
          <a:chOff x="0" y="0"/>
          <a:chExt cx="0" cy="0"/>
        </a:xfrm>
      </p:grpSpPr>
      <p:pic>
        <p:nvPicPr>
          <p:cNvPr id="131" name="image1.png" descr="image1.png"/>
          <p:cNvPicPr>
            <a:picLocks noChangeAspect="1"/>
          </p:cNvPicPr>
          <p:nvPr/>
        </p:nvPicPr>
        <p:blipFill>
          <a:blip r:embed="rId2">
            <a:extLst/>
          </a:blip>
          <a:stretch>
            <a:fillRect/>
          </a:stretch>
        </p:blipFill>
        <p:spPr>
          <a:xfrm>
            <a:off x="6429375" y="266700"/>
            <a:ext cx="2466975" cy="1006475"/>
          </a:xfrm>
          <a:prstGeom prst="rect">
            <a:avLst/>
          </a:prstGeom>
          <a:ln w="12700">
            <a:miter lim="400000"/>
          </a:ln>
        </p:spPr>
      </p:pic>
      <p:sp>
        <p:nvSpPr>
          <p:cNvPr id="132" name="Title Text"/>
          <p:cNvSpPr txBox="1"/>
          <p:nvPr>
            <p:ph type="title"/>
          </p:nvPr>
        </p:nvSpPr>
        <p:spPr>
          <a:prstGeom prst="rect">
            <a:avLst/>
          </a:prstGeom>
        </p:spPr>
        <p:txBody>
          <a:bodyPr/>
          <a:lstStyle/>
          <a:p>
            <a:pPr/>
            <a:r>
              <a:t>Title Text</a:t>
            </a:r>
          </a:p>
        </p:txBody>
      </p:sp>
      <p:sp>
        <p:nvSpPr>
          <p:cNvPr id="133" name="Body Level One…"/>
          <p:cNvSpPr txBox="1"/>
          <p:nvPr>
            <p:ph type="body" sz="half"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4" name="Diabilds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och innehåll">
    <p:spTree>
      <p:nvGrpSpPr>
        <p:cNvPr id="1" name=""/>
        <p:cNvGrpSpPr/>
        <p:nvPr/>
      </p:nvGrpSpPr>
      <p:grpSpPr>
        <a:xfrm>
          <a:off x="0" y="0"/>
          <a:ext cx="0" cy="0"/>
          <a:chOff x="0" y="0"/>
          <a:chExt cx="0" cy="0"/>
        </a:xfrm>
      </p:grpSpPr>
      <p:pic>
        <p:nvPicPr>
          <p:cNvPr id="141"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142" name="Shape 141"/>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143" name="Title Text"/>
          <p:cNvSpPr txBox="1"/>
          <p:nvPr>
            <p:ph type="title"/>
          </p:nvPr>
        </p:nvSpPr>
        <p:spPr>
          <a:xfrm>
            <a:off x="539750" y="1054100"/>
            <a:ext cx="7772400" cy="1143000"/>
          </a:xfrm>
          <a:prstGeom prst="rect">
            <a:avLst/>
          </a:prstGeom>
        </p:spPr>
        <p:txBody>
          <a:bodyPr anchor="t"/>
          <a:lstStyle>
            <a:lvl1pPr>
              <a:defRPr sz="2800"/>
            </a:lvl1pPr>
          </a:lstStyle>
          <a:p>
            <a:pPr/>
            <a:r>
              <a:t>Title Text</a:t>
            </a:r>
          </a:p>
        </p:txBody>
      </p:sp>
      <p:sp>
        <p:nvSpPr>
          <p:cNvPr id="144" name="Body Level One…"/>
          <p:cNvSpPr txBox="1"/>
          <p:nvPr>
            <p:ph type="body" idx="1"/>
          </p:nvPr>
        </p:nvSpPr>
        <p:spPr>
          <a:xfrm>
            <a:off x="539750" y="2120900"/>
            <a:ext cx="7772400" cy="4114800"/>
          </a:xfrm>
          <a:prstGeom prst="rect">
            <a:avLst/>
          </a:prstGeom>
        </p:spPr>
        <p:txBody>
          <a:bodyPr/>
          <a:lstStyle>
            <a:lvl1pPr marL="342900" indent="-342900">
              <a:buClr>
                <a:schemeClr val="accent1"/>
              </a:buClr>
              <a:buSzPct val="100000"/>
              <a:buChar char="▪"/>
              <a:defRPr sz="2000">
                <a:solidFill>
                  <a:srgbClr val="000000"/>
                </a:solidFill>
              </a:defRPr>
            </a:lvl1pPr>
            <a:lvl2pPr marL="774700" indent="-317500">
              <a:buClr>
                <a:schemeClr val="accent1"/>
              </a:buClr>
              <a:defRPr sz="2000">
                <a:solidFill>
                  <a:srgbClr val="000000"/>
                </a:solidFill>
              </a:defRPr>
            </a:lvl2pPr>
            <a:lvl3pPr marL="1200150" indent="-285750">
              <a:buClr>
                <a:schemeClr val="accent1"/>
              </a:buClr>
              <a:defRPr sz="2000">
                <a:solidFill>
                  <a:srgbClr val="000000"/>
                </a:solidFill>
              </a:defRPr>
            </a:lvl3pPr>
            <a:lvl4pPr marL="1698169" indent="-326569">
              <a:buClr>
                <a:schemeClr val="accent1"/>
              </a:buClr>
              <a:defRPr sz="2000">
                <a:solidFill>
                  <a:srgbClr val="000000"/>
                </a:solidFill>
              </a:defRPr>
            </a:lvl4pPr>
            <a:lvl5pPr>
              <a:buClr>
                <a:schemeClr val="accent1"/>
              </a:buClr>
              <a:buFont typeface="Wingdings"/>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45"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2" name="Title Text"/>
          <p:cNvSpPr txBox="1"/>
          <p:nvPr>
            <p:ph type="title"/>
          </p:nvPr>
        </p:nvSpPr>
        <p:spPr>
          <a:xfrm>
            <a:off x="250031" y="1437679"/>
            <a:ext cx="8643940" cy="2277074"/>
          </a:xfrm>
          <a:prstGeom prst="rect">
            <a:avLst/>
          </a:prstGeom>
        </p:spPr>
        <p:txBody>
          <a:bodyPr lIns="35716" tIns="35716" rIns="35716" bIns="35716" anchor="b"/>
          <a:lstStyle>
            <a:lvl1pPr algn="ctr" defTabSz="410763">
              <a:defRPr b="0" cap="all" sz="5000">
                <a:solidFill>
                  <a:srgbClr val="535353"/>
                </a:solidFill>
                <a:latin typeface="Gill Sans Light"/>
                <a:ea typeface="Gill Sans Light"/>
                <a:cs typeface="Gill Sans Light"/>
                <a:sym typeface="Gill Sans Light"/>
              </a:defRPr>
            </a:lvl1pPr>
          </a:lstStyle>
          <a:p>
            <a:pPr/>
            <a:r>
              <a:t>Title Text</a:t>
            </a:r>
          </a:p>
        </p:txBody>
      </p:sp>
      <p:sp>
        <p:nvSpPr>
          <p:cNvPr id="153" name="Body Level One…"/>
          <p:cNvSpPr txBox="1"/>
          <p:nvPr>
            <p:ph type="body" sz="quarter" idx="1"/>
          </p:nvPr>
        </p:nvSpPr>
        <p:spPr>
          <a:xfrm>
            <a:off x="250031" y="3705819"/>
            <a:ext cx="8643940" cy="910832"/>
          </a:xfrm>
          <a:prstGeom prst="rect">
            <a:avLst/>
          </a:prstGeom>
        </p:spPr>
        <p:txBody>
          <a:bodyPr lIns="35716" tIns="35716" rIns="35716" bIns="35716"/>
          <a:lstStyle>
            <a:lvl1pPr algn="ctr" defTabSz="410763">
              <a:spcBef>
                <a:spcPts val="0"/>
              </a:spcBef>
              <a:defRPr sz="2600">
                <a:solidFill>
                  <a:srgbClr val="525252"/>
                </a:solidFill>
                <a:latin typeface="Gill Sans Light"/>
                <a:ea typeface="Gill Sans Light"/>
                <a:cs typeface="Gill Sans Light"/>
                <a:sym typeface="Gill Sans Light"/>
              </a:defRPr>
            </a:lvl1pPr>
            <a:lvl2pPr marL="0" indent="0" algn="ctr" defTabSz="410763">
              <a:spcBef>
                <a:spcPts val="0"/>
              </a:spcBef>
              <a:buSzTx/>
              <a:buNone/>
              <a:defRPr sz="2600">
                <a:solidFill>
                  <a:srgbClr val="525252"/>
                </a:solidFill>
                <a:latin typeface="Gill Sans Light"/>
                <a:ea typeface="Gill Sans Light"/>
                <a:cs typeface="Gill Sans Light"/>
                <a:sym typeface="Gill Sans Light"/>
              </a:defRPr>
            </a:lvl2pPr>
            <a:lvl3pPr marL="0" indent="0" algn="ctr" defTabSz="410763">
              <a:spcBef>
                <a:spcPts val="0"/>
              </a:spcBef>
              <a:buSzTx/>
              <a:buNone/>
              <a:defRPr sz="2600">
                <a:solidFill>
                  <a:srgbClr val="525252"/>
                </a:solidFill>
                <a:latin typeface="Gill Sans Light"/>
                <a:ea typeface="Gill Sans Light"/>
                <a:cs typeface="Gill Sans Light"/>
                <a:sym typeface="Gill Sans Light"/>
              </a:defRPr>
            </a:lvl3pPr>
            <a:lvl4pPr marL="0" indent="0" algn="ctr" defTabSz="410763">
              <a:spcBef>
                <a:spcPts val="0"/>
              </a:spcBef>
              <a:buSzTx/>
              <a:buNone/>
              <a:defRPr sz="2600">
                <a:solidFill>
                  <a:srgbClr val="525252"/>
                </a:solidFill>
                <a:latin typeface="Gill Sans Light"/>
                <a:ea typeface="Gill Sans Light"/>
                <a:cs typeface="Gill Sans Light"/>
                <a:sym typeface="Gill Sans Light"/>
              </a:defRPr>
            </a:lvl4pPr>
            <a:lvl5pPr algn="ctr" defTabSz="410763">
              <a:spcBef>
                <a:spcPts val="0"/>
              </a:spcBef>
              <a:defRPr sz="2600">
                <a:solidFill>
                  <a:srgbClr val="525252"/>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54" name="Diabildsnummer"/>
          <p:cNvSpPr txBox="1"/>
          <p:nvPr>
            <p:ph type="sldNum" sz="quarter" idx="2"/>
          </p:nvPr>
        </p:nvSpPr>
        <p:spPr>
          <a:xfrm>
            <a:off x="4449269" y="6518671"/>
            <a:ext cx="236533" cy="249233"/>
          </a:xfrm>
          <a:prstGeom prst="rect">
            <a:avLst/>
          </a:prstGeom>
        </p:spPr>
        <p:txBody>
          <a:bodyPr lIns="35716" tIns="35716" rIns="35716" bIns="35716"/>
          <a:lstStyle>
            <a:lvl1pPr algn="ctr" defTabSz="410763">
              <a:defRPr b="0" sz="12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p:spTree>
      <p:nvGrpSpPr>
        <p:cNvPr id="1" name=""/>
        <p:cNvGrpSpPr/>
        <p:nvPr/>
      </p:nvGrpSpPr>
      <p:grpSpPr>
        <a:xfrm>
          <a:off x="0" y="0"/>
          <a:ext cx="0" cy="0"/>
          <a:chOff x="0" y="0"/>
          <a:chExt cx="0" cy="0"/>
        </a:xfrm>
      </p:grpSpPr>
      <p:sp>
        <p:nvSpPr>
          <p:cNvPr id="161" name="Diabildsnummer"/>
          <p:cNvSpPr txBox="1"/>
          <p:nvPr>
            <p:ph type="sldNum" sz="quarter" idx="2"/>
          </p:nvPr>
        </p:nvSpPr>
        <p:spPr>
          <a:xfrm>
            <a:off x="4440734" y="6505277"/>
            <a:ext cx="253602" cy="249233"/>
          </a:xfrm>
          <a:prstGeom prst="rect">
            <a:avLst/>
          </a:prstGeom>
        </p:spPr>
        <p:txBody>
          <a:bodyPr lIns="35716" tIns="35716" rIns="35716" bIns="35716"/>
          <a:lstStyle>
            <a:lvl1pPr algn="ctr" defTabSz="410763">
              <a:defRPr b="0" sz="12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8" name="Title Text"/>
          <p:cNvSpPr txBox="1"/>
          <p:nvPr>
            <p:ph type="title"/>
          </p:nvPr>
        </p:nvSpPr>
        <p:spPr>
          <a:xfrm>
            <a:off x="250031" y="1437679"/>
            <a:ext cx="8643940" cy="2277074"/>
          </a:xfrm>
          <a:prstGeom prst="rect">
            <a:avLst/>
          </a:prstGeom>
        </p:spPr>
        <p:txBody>
          <a:bodyPr lIns="35716" tIns="35716" rIns="35716" bIns="35716" anchor="b"/>
          <a:lstStyle>
            <a:lvl1pPr algn="ctr" defTabSz="410763">
              <a:defRPr b="0" cap="all" sz="5000">
                <a:solidFill>
                  <a:srgbClr val="414141"/>
                </a:solidFill>
                <a:latin typeface="Gill Sans Light"/>
                <a:ea typeface="Gill Sans Light"/>
                <a:cs typeface="Gill Sans Light"/>
                <a:sym typeface="Gill Sans Light"/>
              </a:defRPr>
            </a:lvl1pPr>
          </a:lstStyle>
          <a:p>
            <a:pPr/>
            <a:r>
              <a:t>Title Text</a:t>
            </a:r>
          </a:p>
        </p:txBody>
      </p:sp>
      <p:sp>
        <p:nvSpPr>
          <p:cNvPr id="169" name="Body Level One…"/>
          <p:cNvSpPr txBox="1"/>
          <p:nvPr>
            <p:ph type="body" sz="quarter" idx="1"/>
          </p:nvPr>
        </p:nvSpPr>
        <p:spPr>
          <a:xfrm>
            <a:off x="250031" y="3705819"/>
            <a:ext cx="8643940" cy="910832"/>
          </a:xfrm>
          <a:prstGeom prst="rect">
            <a:avLst/>
          </a:prstGeom>
        </p:spPr>
        <p:txBody>
          <a:bodyPr lIns="35716" tIns="35716" rIns="35716" bIns="35716"/>
          <a:lstStyle>
            <a:lvl1pPr algn="ctr" defTabSz="410763">
              <a:spcBef>
                <a:spcPts val="0"/>
              </a:spcBef>
              <a:defRPr sz="2600">
                <a:solidFill>
                  <a:srgbClr val="414141"/>
                </a:solidFill>
                <a:latin typeface="Gill Sans Light"/>
                <a:ea typeface="Gill Sans Light"/>
                <a:cs typeface="Gill Sans Light"/>
                <a:sym typeface="Gill Sans Light"/>
              </a:defRPr>
            </a:lvl1pPr>
            <a:lvl2pPr marL="0" indent="0" algn="ctr" defTabSz="410763">
              <a:spcBef>
                <a:spcPts val="0"/>
              </a:spcBef>
              <a:buSzTx/>
              <a:buNone/>
              <a:defRPr sz="2600">
                <a:solidFill>
                  <a:srgbClr val="414141"/>
                </a:solidFill>
                <a:latin typeface="Gill Sans Light"/>
                <a:ea typeface="Gill Sans Light"/>
                <a:cs typeface="Gill Sans Light"/>
                <a:sym typeface="Gill Sans Light"/>
              </a:defRPr>
            </a:lvl2pPr>
            <a:lvl3pPr marL="0" indent="0" algn="ctr" defTabSz="410763">
              <a:spcBef>
                <a:spcPts val="0"/>
              </a:spcBef>
              <a:buSzTx/>
              <a:buNone/>
              <a:defRPr sz="2600">
                <a:solidFill>
                  <a:srgbClr val="414141"/>
                </a:solidFill>
                <a:latin typeface="Gill Sans Light"/>
                <a:ea typeface="Gill Sans Light"/>
                <a:cs typeface="Gill Sans Light"/>
                <a:sym typeface="Gill Sans Light"/>
              </a:defRPr>
            </a:lvl3pPr>
            <a:lvl4pPr marL="0" indent="0" algn="ctr" defTabSz="410763">
              <a:spcBef>
                <a:spcPts val="0"/>
              </a:spcBef>
              <a:buSzTx/>
              <a:buNone/>
              <a:defRPr sz="2600">
                <a:solidFill>
                  <a:srgbClr val="414141"/>
                </a:solidFill>
                <a:latin typeface="Gill Sans Light"/>
                <a:ea typeface="Gill Sans Light"/>
                <a:cs typeface="Gill Sans Light"/>
                <a:sym typeface="Gill Sans Light"/>
              </a:defRPr>
            </a:lvl4pPr>
            <a:lvl5pPr algn="ctr" defTabSz="410763">
              <a:spcBef>
                <a:spcPts val="0"/>
              </a:spcBef>
              <a:defRPr sz="2600">
                <a:solidFill>
                  <a:srgbClr val="414141"/>
                </a:solidFill>
                <a:latin typeface="Gill Sans Light"/>
                <a:ea typeface="Gill Sans Light"/>
                <a:cs typeface="Gill Sans Light"/>
                <a:sym typeface="Gill Sans Light"/>
              </a:defRPr>
            </a:lvl5pPr>
          </a:lstStyle>
          <a:p>
            <a:pPr/>
            <a:r>
              <a:t>Body Level One</a:t>
            </a:r>
          </a:p>
          <a:p>
            <a:pPr lvl="1"/>
            <a:r>
              <a:t>Body Level Two</a:t>
            </a:r>
          </a:p>
          <a:p>
            <a:pPr lvl="2"/>
            <a:r>
              <a:t>Body Level Three</a:t>
            </a:r>
          </a:p>
          <a:p>
            <a:pPr lvl="3"/>
            <a:r>
              <a:t>Body Level Four</a:t>
            </a:r>
          </a:p>
          <a:p>
            <a:pPr lvl="4"/>
            <a:r>
              <a:t>Body Level Five</a:t>
            </a:r>
          </a:p>
        </p:txBody>
      </p:sp>
      <p:sp>
        <p:nvSpPr>
          <p:cNvPr id="170" name="Diabildsnummer"/>
          <p:cNvSpPr txBox="1"/>
          <p:nvPr>
            <p:ph type="sldNum" sz="quarter" idx="2"/>
          </p:nvPr>
        </p:nvSpPr>
        <p:spPr>
          <a:xfrm>
            <a:off x="4449269" y="6518671"/>
            <a:ext cx="236533" cy="249233"/>
          </a:xfrm>
          <a:prstGeom prst="rect">
            <a:avLst/>
          </a:prstGeom>
        </p:spPr>
        <p:txBody>
          <a:bodyPr lIns="35716" tIns="35716" rIns="35716" bIns="35716"/>
          <a:lstStyle>
            <a:lvl1pPr algn="ctr" defTabSz="410763">
              <a:defRPr b="0" sz="1200">
                <a:solidFill>
                  <a:srgbClr val="414141"/>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Upptill">
    <p:spTree>
      <p:nvGrpSpPr>
        <p:cNvPr id="1" name=""/>
        <p:cNvGrpSpPr/>
        <p:nvPr/>
      </p:nvGrpSpPr>
      <p:grpSpPr>
        <a:xfrm>
          <a:off x="0" y="0"/>
          <a:ext cx="0" cy="0"/>
          <a:chOff x="0" y="0"/>
          <a:chExt cx="0" cy="0"/>
        </a:xfrm>
      </p:grpSpPr>
      <p:sp>
        <p:nvSpPr>
          <p:cNvPr id="177" name="Title Text"/>
          <p:cNvSpPr txBox="1"/>
          <p:nvPr>
            <p:ph type="title"/>
          </p:nvPr>
        </p:nvSpPr>
        <p:spPr>
          <a:xfrm>
            <a:off x="892967" y="178592"/>
            <a:ext cx="7358068" cy="1714502"/>
          </a:xfrm>
          <a:prstGeom prst="rect">
            <a:avLst/>
          </a:prstGeom>
        </p:spPr>
        <p:txBody>
          <a:bodyPr lIns="35716" tIns="35716" rIns="35716" bIns="35716"/>
          <a:lstStyle>
            <a:lvl1pPr algn="ctr" defTabSz="410763">
              <a:defRPr b="0" sz="5600">
                <a:solidFill>
                  <a:srgbClr val="000000"/>
                </a:solidFill>
                <a:latin typeface="Helvetica Light"/>
                <a:ea typeface="Helvetica Light"/>
                <a:cs typeface="Helvetica Light"/>
                <a:sym typeface="Helvetica Light"/>
              </a:defRPr>
            </a:lvl1pPr>
          </a:lstStyle>
          <a:p>
            <a:pPr/>
            <a:r>
              <a:t>Title Text</a:t>
            </a:r>
          </a:p>
        </p:txBody>
      </p:sp>
      <p:sp>
        <p:nvSpPr>
          <p:cNvPr id="178" name="Diabildsnummer"/>
          <p:cNvSpPr txBox="1"/>
          <p:nvPr>
            <p:ph type="sldNum" sz="quarter" idx="2"/>
          </p:nvPr>
        </p:nvSpPr>
        <p:spPr>
          <a:xfrm>
            <a:off x="4570285" y="6500812"/>
            <a:ext cx="253602" cy="249233"/>
          </a:xfrm>
          <a:prstGeom prst="rect">
            <a:avLst/>
          </a:prstGeom>
        </p:spPr>
        <p:txBody>
          <a:bodyPr lIns="35716" tIns="35716" rIns="35716" bIns="35716"/>
          <a:lstStyle>
            <a:lvl1pPr algn="ctr" defTabSz="410763">
              <a:defRPr b="0" sz="12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Diabildsnummer"/>
          <p:cNvSpPr txBox="1"/>
          <p:nvPr>
            <p:ph type="sldNum" sz="quarter" idx="2"/>
          </p:nvPr>
        </p:nvSpPr>
        <p:spPr>
          <a:xfrm>
            <a:off x="4449269" y="6518671"/>
            <a:ext cx="236533" cy="249233"/>
          </a:xfrm>
          <a:prstGeom prst="rect">
            <a:avLst/>
          </a:prstGeom>
        </p:spPr>
        <p:txBody>
          <a:bodyPr lIns="35716" tIns="35716" rIns="35716" bIns="35716"/>
          <a:lstStyle>
            <a:lvl1pPr algn="ctr" defTabSz="410763">
              <a:defRPr b="0" sz="12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Rubrikbild">
    <p:spTree>
      <p:nvGrpSpPr>
        <p:cNvPr id="1" name=""/>
        <p:cNvGrpSpPr/>
        <p:nvPr/>
      </p:nvGrpSpPr>
      <p:grpSpPr>
        <a:xfrm>
          <a:off x="0" y="0"/>
          <a:ext cx="0" cy="0"/>
          <a:chOff x="0" y="0"/>
          <a:chExt cx="0" cy="0"/>
        </a:xfrm>
      </p:grpSpPr>
      <p:sp>
        <p:nvSpPr>
          <p:cNvPr id="192" name="Title Text"/>
          <p:cNvSpPr txBox="1"/>
          <p:nvPr>
            <p:ph type="title"/>
          </p:nvPr>
        </p:nvSpPr>
        <p:spPr>
          <a:prstGeom prst="rect">
            <a:avLst/>
          </a:prstGeom>
        </p:spPr>
        <p:txBody>
          <a:bodyPr lIns="45719" tIns="45719" rIns="45719" bIns="45719"/>
          <a:lstStyle/>
          <a:p>
            <a:pPr/>
            <a:r>
              <a:t>Title Text</a:t>
            </a:r>
          </a:p>
        </p:txBody>
      </p:sp>
      <p:sp>
        <p:nvSpPr>
          <p:cNvPr id="193" name="Body Level One…"/>
          <p:cNvSpPr txBox="1"/>
          <p:nvPr>
            <p:ph type="body" sz="half" idx="1"/>
          </p:nvPr>
        </p:nvSpPr>
        <p:spPr>
          <a:prstGeom prst="rect">
            <a:avLst/>
          </a:prstGeom>
        </p:spPr>
        <p:txBody>
          <a:bodyPr lIns="45719" tIns="45719" rIns="45719" bIns="45719"/>
          <a:lstStyle>
            <a:lvl4pPr marL="1665514" indent="-293914"/>
            <a:lvl5pPr indent="1828800"/>
          </a:lstStyle>
          <a:p>
            <a:pPr/>
            <a:r>
              <a:t>Body Level One</a:t>
            </a:r>
          </a:p>
          <a:p>
            <a:pPr lvl="1"/>
            <a:r>
              <a:t>Body Level Two</a:t>
            </a:r>
          </a:p>
          <a:p>
            <a:pPr lvl="2"/>
            <a:r>
              <a:t>Body Level Three</a:t>
            </a:r>
          </a:p>
          <a:p>
            <a:pPr lvl="3"/>
            <a:r>
              <a:t>Body Level Four</a:t>
            </a:r>
          </a:p>
          <a:p>
            <a:pPr lvl="4"/>
            <a:r>
              <a:t>Body Level Five</a:t>
            </a:r>
          </a:p>
        </p:txBody>
      </p:sp>
      <p:sp>
        <p:nvSpPr>
          <p:cNvPr id="194" name="Diabildsnummer"/>
          <p:cNvSpPr txBox="1"/>
          <p:nvPr>
            <p:ph type="sldNum" sz="quarter" idx="2"/>
          </p:nvPr>
        </p:nvSpPr>
        <p:spPr>
          <a:xfrm>
            <a:off x="4419600" y="6356350"/>
            <a:ext cx="2133600" cy="368300"/>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och innehåll">
    <p:spTree>
      <p:nvGrpSpPr>
        <p:cNvPr id="1" name=""/>
        <p:cNvGrpSpPr/>
        <p:nvPr/>
      </p:nvGrpSpPr>
      <p:grpSpPr>
        <a:xfrm>
          <a:off x="0" y="0"/>
          <a:ext cx="0" cy="0"/>
          <a:chOff x="0" y="0"/>
          <a:chExt cx="0" cy="0"/>
        </a:xfrm>
      </p:grpSpPr>
      <p:pic>
        <p:nvPicPr>
          <p:cNvPr id="21"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22" name="Shape 22"/>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23" name="Title Text"/>
          <p:cNvSpPr txBox="1"/>
          <p:nvPr>
            <p:ph type="title"/>
          </p:nvPr>
        </p:nvSpPr>
        <p:spPr>
          <a:xfrm>
            <a:off x="539750" y="1054100"/>
            <a:ext cx="7772400" cy="1143000"/>
          </a:xfrm>
          <a:prstGeom prst="rect">
            <a:avLst/>
          </a:prstGeom>
        </p:spPr>
        <p:txBody>
          <a:bodyPr anchor="t"/>
          <a:lstStyle>
            <a:lvl1pPr>
              <a:defRPr sz="2800"/>
            </a:lvl1pPr>
          </a:lstStyle>
          <a:p>
            <a:pPr/>
            <a:r>
              <a:t>Title Text</a:t>
            </a:r>
          </a:p>
        </p:txBody>
      </p:sp>
      <p:sp>
        <p:nvSpPr>
          <p:cNvPr id="24" name="Body Level One…"/>
          <p:cNvSpPr txBox="1"/>
          <p:nvPr>
            <p:ph type="body" idx="1"/>
          </p:nvPr>
        </p:nvSpPr>
        <p:spPr>
          <a:xfrm>
            <a:off x="539750" y="2120900"/>
            <a:ext cx="7772400" cy="4114800"/>
          </a:xfrm>
          <a:prstGeom prst="rect">
            <a:avLst/>
          </a:prstGeom>
        </p:spPr>
        <p:txBody>
          <a:bodyPr/>
          <a:lstStyle>
            <a:lvl1pPr marL="342900" indent="-342900">
              <a:buClr>
                <a:schemeClr val="accent1"/>
              </a:buClr>
              <a:buSzPct val="100000"/>
              <a:buChar char="▪"/>
              <a:defRPr sz="2000">
                <a:solidFill>
                  <a:srgbClr val="000000"/>
                </a:solidFill>
              </a:defRPr>
            </a:lvl1pPr>
            <a:lvl2pPr marL="774700" indent="-317500">
              <a:buClr>
                <a:schemeClr val="accent1"/>
              </a:buClr>
              <a:defRPr sz="2000">
                <a:solidFill>
                  <a:srgbClr val="000000"/>
                </a:solidFill>
              </a:defRPr>
            </a:lvl2pPr>
            <a:lvl3pPr marL="1200150" indent="-285750">
              <a:buClr>
                <a:schemeClr val="accent1"/>
              </a:buClr>
              <a:defRPr sz="2000">
                <a:solidFill>
                  <a:srgbClr val="000000"/>
                </a:solidFill>
              </a:defRPr>
            </a:lvl3pPr>
            <a:lvl4pPr marL="1698169" indent="-326569">
              <a:buClr>
                <a:schemeClr val="accent1"/>
              </a:buClr>
              <a:defRPr sz="2000">
                <a:solidFill>
                  <a:srgbClr val="000000"/>
                </a:solidFill>
              </a:defRPr>
            </a:lvl4pPr>
            <a:lvl5pPr>
              <a:buClr>
                <a:schemeClr val="accent1"/>
              </a:buClr>
              <a:buFont typeface="Wingdings"/>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5"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ubrik och innehåll">
    <p:spTree>
      <p:nvGrpSpPr>
        <p:cNvPr id="1" name=""/>
        <p:cNvGrpSpPr/>
        <p:nvPr/>
      </p:nvGrpSpPr>
      <p:grpSpPr>
        <a:xfrm>
          <a:off x="0" y="0"/>
          <a:ext cx="0" cy="0"/>
          <a:chOff x="0" y="0"/>
          <a:chExt cx="0" cy="0"/>
        </a:xfrm>
      </p:grpSpPr>
      <p:pic>
        <p:nvPicPr>
          <p:cNvPr id="201" name="KI-Logo_rgb.tif                                                001030A5Macintosh HD                   BBA748FD:" descr="KI-Logo_rgb.tif                                                001030A5Macintosh HD                   BBA748FD:"/>
          <p:cNvPicPr>
            <a:picLocks noChangeAspect="1"/>
          </p:cNvPicPr>
          <p:nvPr/>
        </p:nvPicPr>
        <p:blipFill>
          <a:blip r:embed="rId2">
            <a:extLst/>
          </a:blip>
          <a:stretch>
            <a:fillRect/>
          </a:stretch>
        </p:blipFill>
        <p:spPr>
          <a:xfrm>
            <a:off x="7178675" y="182562"/>
            <a:ext cx="1727200" cy="704851"/>
          </a:xfrm>
          <a:prstGeom prst="rect">
            <a:avLst/>
          </a:prstGeom>
          <a:ln w="12700">
            <a:miter lim="400000"/>
          </a:ln>
        </p:spPr>
      </p:pic>
      <p:sp>
        <p:nvSpPr>
          <p:cNvPr id="202" name="Linje"/>
          <p:cNvSpPr/>
          <p:nvPr/>
        </p:nvSpPr>
        <p:spPr>
          <a:xfrm>
            <a:off x="533400" y="6400800"/>
            <a:ext cx="8305800" cy="0"/>
          </a:xfrm>
          <a:prstGeom prst="line">
            <a:avLst/>
          </a:prstGeom>
          <a:ln>
            <a:solidFill>
              <a:schemeClr val="accent1"/>
            </a:solidFill>
          </a:ln>
        </p:spPr>
        <p:txBody>
          <a:bodyPr lIns="45719" rIns="45719"/>
          <a:lstStyle/>
          <a:p>
            <a:pPr>
              <a:defRPr>
                <a:latin typeface="Arial"/>
                <a:ea typeface="Arial"/>
                <a:cs typeface="Arial"/>
                <a:sym typeface="Arial"/>
              </a:defRPr>
            </a:pPr>
          </a:p>
        </p:txBody>
      </p:sp>
      <p:sp>
        <p:nvSpPr>
          <p:cNvPr id="203" name="Title Text"/>
          <p:cNvSpPr txBox="1"/>
          <p:nvPr>
            <p:ph type="title"/>
          </p:nvPr>
        </p:nvSpPr>
        <p:spPr>
          <a:xfrm>
            <a:off x="539750" y="1054100"/>
            <a:ext cx="7772400" cy="1143000"/>
          </a:xfrm>
          <a:prstGeom prst="rect">
            <a:avLst/>
          </a:prstGeom>
        </p:spPr>
        <p:txBody>
          <a:bodyPr lIns="45719" tIns="45719" rIns="45719" bIns="45719" anchor="t"/>
          <a:lstStyle>
            <a:lvl1pPr>
              <a:defRPr sz="2800"/>
            </a:lvl1pPr>
          </a:lstStyle>
          <a:p>
            <a:pPr/>
            <a:r>
              <a:t>Title Text</a:t>
            </a:r>
          </a:p>
        </p:txBody>
      </p:sp>
      <p:sp>
        <p:nvSpPr>
          <p:cNvPr id="204" name="Body Level One…"/>
          <p:cNvSpPr txBox="1"/>
          <p:nvPr>
            <p:ph type="body" idx="1"/>
          </p:nvPr>
        </p:nvSpPr>
        <p:spPr>
          <a:xfrm>
            <a:off x="539750" y="2120900"/>
            <a:ext cx="7772400" cy="4114800"/>
          </a:xfrm>
          <a:prstGeom prst="rect">
            <a:avLst/>
          </a:prstGeom>
        </p:spPr>
        <p:txBody>
          <a:bodyPr lIns="45719" tIns="45719" rIns="45719" bIns="45719"/>
          <a:lstStyle>
            <a:lvl1pPr marL="342900" indent="-342900">
              <a:buClr>
                <a:schemeClr val="accent1"/>
              </a:buClr>
              <a:buSzPct val="100000"/>
              <a:buChar char="▪"/>
              <a:defRPr sz="2000">
                <a:solidFill>
                  <a:srgbClr val="000000"/>
                </a:solidFill>
              </a:defRPr>
            </a:lvl1pPr>
            <a:lvl2pPr marL="774700" indent="-317500">
              <a:buClr>
                <a:schemeClr val="accent1"/>
              </a:buClr>
              <a:defRPr sz="2000">
                <a:solidFill>
                  <a:srgbClr val="000000"/>
                </a:solidFill>
              </a:defRPr>
            </a:lvl2pPr>
            <a:lvl3pPr marL="1200150" indent="-285750">
              <a:buClr>
                <a:schemeClr val="accent1"/>
              </a:buClr>
              <a:defRPr sz="2000">
                <a:solidFill>
                  <a:srgbClr val="000000"/>
                </a:solidFill>
              </a:defRPr>
            </a:lvl3pPr>
            <a:lvl4pPr marL="1698171" indent="-326571">
              <a:buClr>
                <a:schemeClr val="accent1"/>
              </a:buClr>
              <a:defRPr sz="2000">
                <a:solidFill>
                  <a:srgbClr val="000000"/>
                </a:solidFill>
              </a:defRPr>
            </a:lvl4pPr>
            <a:lvl5pPr indent="1828800">
              <a:buClr>
                <a:schemeClr val="accent1"/>
              </a:buClr>
              <a:buFont typeface="Wingdings"/>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05" name="Diabildsnummer"/>
          <p:cNvSpPr txBox="1"/>
          <p:nvPr>
            <p:ph type="sldNum" sz="quarter" idx="2"/>
          </p:nvPr>
        </p:nvSpPr>
        <p:spPr>
          <a:xfrm>
            <a:off x="8698249" y="6477000"/>
            <a:ext cx="217152" cy="202417"/>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vsnittsrubrik">
    <p:spTree>
      <p:nvGrpSpPr>
        <p:cNvPr id="1" name=""/>
        <p:cNvGrpSpPr/>
        <p:nvPr/>
      </p:nvGrpSpPr>
      <p:grpSpPr>
        <a:xfrm>
          <a:off x="0" y="0"/>
          <a:ext cx="0" cy="0"/>
          <a:chOff x="0" y="0"/>
          <a:chExt cx="0" cy="0"/>
        </a:xfrm>
      </p:grpSpPr>
      <p:pic>
        <p:nvPicPr>
          <p:cNvPr id="32"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33" name="Shape 33"/>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34" name="Title Text"/>
          <p:cNvSpPr txBox="1"/>
          <p:nvPr>
            <p:ph type="title"/>
          </p:nvPr>
        </p:nvSpPr>
        <p:spPr>
          <a:xfrm>
            <a:off x="722312" y="4406900"/>
            <a:ext cx="7772401" cy="1362075"/>
          </a:xfrm>
          <a:prstGeom prst="rect">
            <a:avLst/>
          </a:prstGeom>
        </p:spPr>
        <p:txBody>
          <a:bodyPr anchor="t"/>
          <a:lstStyle>
            <a:lvl1pPr>
              <a:defRPr cap="all" sz="4000"/>
            </a:lvl1pPr>
          </a:lstStyle>
          <a:p>
            <a:pPr/>
            <a:r>
              <a:t>Title Text</a:t>
            </a:r>
          </a:p>
        </p:txBody>
      </p:sp>
      <p:sp>
        <p:nvSpPr>
          <p:cNvPr id="35" name="Body Level One…"/>
          <p:cNvSpPr txBox="1"/>
          <p:nvPr>
            <p:ph type="body" sz="quarter" idx="1"/>
          </p:nvPr>
        </p:nvSpPr>
        <p:spPr>
          <a:xfrm>
            <a:off x="722312" y="2906713"/>
            <a:ext cx="7772401" cy="1500191"/>
          </a:xfrm>
          <a:prstGeom prst="rect">
            <a:avLst/>
          </a:prstGeom>
        </p:spPr>
        <p:txBody>
          <a:bodyPr anchor="b"/>
          <a:lstStyle>
            <a:lvl1pPr>
              <a:defRPr sz="2000">
                <a:solidFill>
                  <a:srgbClr val="000000"/>
                </a:solidFill>
              </a:defRPr>
            </a:lvl1pPr>
            <a:lvl2pPr marL="0" indent="0">
              <a:buSzTx/>
              <a:buNone/>
              <a:defRPr sz="2000">
                <a:solidFill>
                  <a:srgbClr val="000000"/>
                </a:solidFill>
              </a:defRPr>
            </a:lvl2pPr>
            <a:lvl3pPr marL="0" indent="0">
              <a:buSzTx/>
              <a:buNone/>
              <a:defRPr sz="2000">
                <a:solidFill>
                  <a:srgbClr val="000000"/>
                </a:solidFill>
              </a:defRPr>
            </a:lvl3pPr>
            <a:lvl4pPr marL="0" indent="0">
              <a:buSzTx/>
              <a:buNone/>
              <a:defRPr sz="2000">
                <a:solidFill>
                  <a:srgbClr val="000000"/>
                </a:solidFill>
              </a:defRPr>
            </a:lvl4pPr>
            <a:lvl5pPr>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vå innehållsdelar">
    <p:spTree>
      <p:nvGrpSpPr>
        <p:cNvPr id="1" name=""/>
        <p:cNvGrpSpPr/>
        <p:nvPr/>
      </p:nvGrpSpPr>
      <p:grpSpPr>
        <a:xfrm>
          <a:off x="0" y="0"/>
          <a:ext cx="0" cy="0"/>
          <a:chOff x="0" y="0"/>
          <a:chExt cx="0" cy="0"/>
        </a:xfrm>
      </p:grpSpPr>
      <p:pic>
        <p:nvPicPr>
          <p:cNvPr id="43"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44" name="Shape 44"/>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45" name="Title Text"/>
          <p:cNvSpPr txBox="1"/>
          <p:nvPr>
            <p:ph type="title"/>
          </p:nvPr>
        </p:nvSpPr>
        <p:spPr>
          <a:xfrm>
            <a:off x="539750" y="1054100"/>
            <a:ext cx="7772400" cy="1143000"/>
          </a:xfrm>
          <a:prstGeom prst="rect">
            <a:avLst/>
          </a:prstGeom>
        </p:spPr>
        <p:txBody>
          <a:bodyPr anchor="t"/>
          <a:lstStyle>
            <a:lvl1pPr>
              <a:defRPr sz="2800"/>
            </a:lvl1pPr>
          </a:lstStyle>
          <a:p>
            <a:pPr/>
            <a:r>
              <a:t>Title Text</a:t>
            </a:r>
          </a:p>
        </p:txBody>
      </p:sp>
      <p:sp>
        <p:nvSpPr>
          <p:cNvPr id="46" name="Body Level One…"/>
          <p:cNvSpPr txBox="1"/>
          <p:nvPr>
            <p:ph type="body" sz="half" idx="1"/>
          </p:nvPr>
        </p:nvSpPr>
        <p:spPr>
          <a:xfrm>
            <a:off x="539750" y="2120900"/>
            <a:ext cx="3810000" cy="4114800"/>
          </a:xfrm>
          <a:prstGeom prst="rect">
            <a:avLst/>
          </a:prstGeom>
        </p:spPr>
        <p:txBody>
          <a:bodyPr/>
          <a:lstStyle>
            <a:lvl1pPr marL="342900" indent="-342900">
              <a:spcBef>
                <a:spcPts val="600"/>
              </a:spcBef>
              <a:buClr>
                <a:schemeClr val="accent1"/>
              </a:buClr>
              <a:buSzPct val="100000"/>
              <a:buChar char="▪"/>
              <a:defRPr sz="2800">
                <a:solidFill>
                  <a:srgbClr val="000000"/>
                </a:solidFill>
              </a:defRPr>
            </a:lvl1pPr>
            <a:lvl2pPr marL="790575" indent="-333375">
              <a:spcBef>
                <a:spcPts val="600"/>
              </a:spcBef>
              <a:buClr>
                <a:schemeClr val="accent1"/>
              </a:buClr>
              <a:defRPr sz="2800">
                <a:solidFill>
                  <a:srgbClr val="000000"/>
                </a:solidFill>
              </a:defRPr>
            </a:lvl2pPr>
            <a:lvl3pPr marL="1234438" indent="-320038">
              <a:spcBef>
                <a:spcPts val="600"/>
              </a:spcBef>
              <a:buClr>
                <a:schemeClr val="accent1"/>
              </a:buClr>
              <a:defRPr sz="2800">
                <a:solidFill>
                  <a:srgbClr val="000000"/>
                </a:solidFill>
              </a:defRPr>
            </a:lvl3pPr>
            <a:lvl4pPr marL="1727200" indent="-355600">
              <a:spcBef>
                <a:spcPts val="600"/>
              </a:spcBef>
              <a:buClr>
                <a:schemeClr val="accent1"/>
              </a:buClr>
              <a:defRPr sz="2800">
                <a:solidFill>
                  <a:srgbClr val="000000"/>
                </a:solidFill>
              </a:defRPr>
            </a:lvl4pPr>
            <a:lvl5pPr>
              <a:spcBef>
                <a:spcPts val="600"/>
              </a:spcBef>
              <a:buClr>
                <a:schemeClr val="accent1"/>
              </a:buClr>
              <a:buFont typeface="Wingdings"/>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7"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Jämförelse">
    <p:spTree>
      <p:nvGrpSpPr>
        <p:cNvPr id="1" name=""/>
        <p:cNvGrpSpPr/>
        <p:nvPr/>
      </p:nvGrpSpPr>
      <p:grpSpPr>
        <a:xfrm>
          <a:off x="0" y="0"/>
          <a:ext cx="0" cy="0"/>
          <a:chOff x="0" y="0"/>
          <a:chExt cx="0" cy="0"/>
        </a:xfrm>
      </p:grpSpPr>
      <p:pic>
        <p:nvPicPr>
          <p:cNvPr id="54"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55" name="Shape 55"/>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56" name="Title Text"/>
          <p:cNvSpPr txBox="1"/>
          <p:nvPr>
            <p:ph type="title"/>
          </p:nvPr>
        </p:nvSpPr>
        <p:spPr>
          <a:xfrm>
            <a:off x="457200" y="274638"/>
            <a:ext cx="8229600" cy="1143001"/>
          </a:xfrm>
          <a:prstGeom prst="rect">
            <a:avLst/>
          </a:prstGeom>
        </p:spPr>
        <p:txBody>
          <a:bodyPr anchor="t"/>
          <a:lstStyle>
            <a:lvl1pPr>
              <a:defRPr sz="2800"/>
            </a:lvl1pPr>
          </a:lstStyle>
          <a:p>
            <a:pPr/>
            <a:r>
              <a:t>Title Text</a:t>
            </a:r>
          </a:p>
        </p:txBody>
      </p:sp>
      <p:sp>
        <p:nvSpPr>
          <p:cNvPr id="57" name="Body Level One…"/>
          <p:cNvSpPr txBox="1"/>
          <p:nvPr>
            <p:ph type="body" sz="quarter" idx="1"/>
          </p:nvPr>
        </p:nvSpPr>
        <p:spPr>
          <a:xfrm>
            <a:off x="457200" y="1535112"/>
            <a:ext cx="4040188" cy="639763"/>
          </a:xfrm>
          <a:prstGeom prst="rect">
            <a:avLst/>
          </a:prstGeom>
        </p:spPr>
        <p:txBody>
          <a:bodyPr anchor="b"/>
          <a:lstStyle>
            <a:lvl1pPr>
              <a:spcBef>
                <a:spcPts val="500"/>
              </a:spcBef>
              <a:defRPr b="1" sz="2400">
                <a:solidFill>
                  <a:srgbClr val="000000"/>
                </a:solidFill>
              </a:defRPr>
            </a:lvl1pPr>
            <a:lvl2pPr marL="0" indent="0">
              <a:spcBef>
                <a:spcPts val="500"/>
              </a:spcBef>
              <a:buSzTx/>
              <a:buNone/>
              <a:defRPr b="1" sz="2400">
                <a:solidFill>
                  <a:srgbClr val="000000"/>
                </a:solidFill>
              </a:defRPr>
            </a:lvl2pPr>
            <a:lvl3pPr marL="0" indent="0">
              <a:spcBef>
                <a:spcPts val="500"/>
              </a:spcBef>
              <a:buSzTx/>
              <a:buNone/>
              <a:defRPr b="1" sz="2400">
                <a:solidFill>
                  <a:srgbClr val="000000"/>
                </a:solidFill>
              </a:defRPr>
            </a:lvl3pPr>
            <a:lvl4pPr marL="0" indent="0">
              <a:spcBef>
                <a:spcPts val="500"/>
              </a:spcBef>
              <a:buSzTx/>
              <a:buNone/>
              <a:defRPr b="1" sz="2400">
                <a:solidFill>
                  <a:srgbClr val="000000"/>
                </a:solidFill>
              </a:defRPr>
            </a:lvl4pPr>
            <a:lvl5pPr>
              <a:spcBef>
                <a:spcPts val="500"/>
              </a:spcBef>
              <a:defRPr b="1"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body" sz="quarter" idx="21"/>
          </p:nvPr>
        </p:nvSpPr>
        <p:spPr>
          <a:xfrm>
            <a:off x="4645025" y="1535112"/>
            <a:ext cx="4041775" cy="639766"/>
          </a:xfrm>
          <a:prstGeom prst="rect">
            <a:avLst/>
          </a:prstGeom>
        </p:spPr>
        <p:txBody>
          <a:bodyPr anchor="b"/>
          <a:lstStyle/>
          <a:p>
            <a:pPr/>
          </a:p>
        </p:txBody>
      </p:sp>
      <p:sp>
        <p:nvSpPr>
          <p:cNvPr id="59"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dast rubrik">
    <p:spTree>
      <p:nvGrpSpPr>
        <p:cNvPr id="1" name=""/>
        <p:cNvGrpSpPr/>
        <p:nvPr/>
      </p:nvGrpSpPr>
      <p:grpSpPr>
        <a:xfrm>
          <a:off x="0" y="0"/>
          <a:ext cx="0" cy="0"/>
          <a:chOff x="0" y="0"/>
          <a:chExt cx="0" cy="0"/>
        </a:xfrm>
      </p:grpSpPr>
      <p:pic>
        <p:nvPicPr>
          <p:cNvPr id="66"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67" name="Shape 67"/>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68" name="Title Text"/>
          <p:cNvSpPr txBox="1"/>
          <p:nvPr>
            <p:ph type="title"/>
          </p:nvPr>
        </p:nvSpPr>
        <p:spPr>
          <a:xfrm>
            <a:off x="539750" y="1054100"/>
            <a:ext cx="7772400" cy="1143000"/>
          </a:xfrm>
          <a:prstGeom prst="rect">
            <a:avLst/>
          </a:prstGeom>
        </p:spPr>
        <p:txBody>
          <a:bodyPr anchor="t"/>
          <a:lstStyle>
            <a:lvl1pPr>
              <a:defRPr sz="2800"/>
            </a:lvl1pPr>
          </a:lstStyle>
          <a:p>
            <a:pPr/>
            <a:r>
              <a:t>Title Text</a:t>
            </a:r>
          </a:p>
        </p:txBody>
      </p:sp>
      <p:sp>
        <p:nvSpPr>
          <p:cNvPr id="69"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p:spTree>
      <p:nvGrpSpPr>
        <p:cNvPr id="1" name=""/>
        <p:cNvGrpSpPr/>
        <p:nvPr/>
      </p:nvGrpSpPr>
      <p:grpSpPr>
        <a:xfrm>
          <a:off x="0" y="0"/>
          <a:ext cx="0" cy="0"/>
          <a:chOff x="0" y="0"/>
          <a:chExt cx="0" cy="0"/>
        </a:xfrm>
      </p:grpSpPr>
      <p:pic>
        <p:nvPicPr>
          <p:cNvPr id="76"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77" name="Shape 77"/>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78"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nehåll med bildtext">
    <p:spTree>
      <p:nvGrpSpPr>
        <p:cNvPr id="1" name=""/>
        <p:cNvGrpSpPr/>
        <p:nvPr/>
      </p:nvGrpSpPr>
      <p:grpSpPr>
        <a:xfrm>
          <a:off x="0" y="0"/>
          <a:ext cx="0" cy="0"/>
          <a:chOff x="0" y="0"/>
          <a:chExt cx="0" cy="0"/>
        </a:xfrm>
      </p:grpSpPr>
      <p:pic>
        <p:nvPicPr>
          <p:cNvPr id="85"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86" name="Shape 86"/>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87" name="Title Text"/>
          <p:cNvSpPr txBox="1"/>
          <p:nvPr>
            <p:ph type="title"/>
          </p:nvPr>
        </p:nvSpPr>
        <p:spPr>
          <a:xfrm>
            <a:off x="457200" y="273050"/>
            <a:ext cx="3008316" cy="1162050"/>
          </a:xfrm>
          <a:prstGeom prst="rect">
            <a:avLst/>
          </a:prstGeom>
        </p:spPr>
        <p:txBody>
          <a:bodyPr anchor="b"/>
          <a:lstStyle>
            <a:lvl1pPr>
              <a:defRPr sz="2000"/>
            </a:lvl1pPr>
          </a:lstStyle>
          <a:p>
            <a:pPr/>
            <a:r>
              <a:t>Title Text</a:t>
            </a:r>
          </a:p>
        </p:txBody>
      </p:sp>
      <p:sp>
        <p:nvSpPr>
          <p:cNvPr id="88" name="Body Level One…"/>
          <p:cNvSpPr txBox="1"/>
          <p:nvPr>
            <p:ph type="body" idx="1"/>
          </p:nvPr>
        </p:nvSpPr>
        <p:spPr>
          <a:xfrm>
            <a:off x="3575050" y="273050"/>
            <a:ext cx="5111750" cy="5853113"/>
          </a:xfrm>
          <a:prstGeom prst="rect">
            <a:avLst/>
          </a:prstGeom>
        </p:spPr>
        <p:txBody>
          <a:bodyPr/>
          <a:lstStyle>
            <a:lvl1pPr marL="342900" indent="-342900">
              <a:spcBef>
                <a:spcPts val="700"/>
              </a:spcBef>
              <a:buClr>
                <a:schemeClr val="accent1"/>
              </a:buClr>
              <a:buSzPct val="100000"/>
              <a:buChar char="▪"/>
              <a:defRPr sz="3200">
                <a:solidFill>
                  <a:srgbClr val="000000"/>
                </a:solidFill>
              </a:defRPr>
            </a:lvl1pPr>
            <a:lvl2pPr marL="783771" indent="-326571">
              <a:spcBef>
                <a:spcPts val="700"/>
              </a:spcBef>
              <a:buClr>
                <a:schemeClr val="accent1"/>
              </a:buClr>
              <a:defRPr sz="3200">
                <a:solidFill>
                  <a:srgbClr val="000000"/>
                </a:solidFill>
              </a:defRPr>
            </a:lvl2pPr>
            <a:lvl3pPr marL="1219200" indent="-304800">
              <a:spcBef>
                <a:spcPts val="700"/>
              </a:spcBef>
              <a:buClr>
                <a:schemeClr val="accent1"/>
              </a:buClr>
              <a:defRPr sz="3200">
                <a:solidFill>
                  <a:srgbClr val="000000"/>
                </a:solidFill>
              </a:defRPr>
            </a:lvl3pPr>
            <a:lvl4pPr marL="1737360" indent="-365760">
              <a:spcBef>
                <a:spcPts val="700"/>
              </a:spcBef>
              <a:buClr>
                <a:schemeClr val="accent1"/>
              </a:buClr>
              <a:defRPr sz="3200">
                <a:solidFill>
                  <a:srgbClr val="000000"/>
                </a:solidFill>
              </a:defRPr>
            </a:lvl4pPr>
            <a:lvl5pPr>
              <a:spcBef>
                <a:spcPts val="700"/>
              </a:spcBef>
              <a:buClr>
                <a:schemeClr val="accent1"/>
              </a:buClr>
              <a:buFont typeface="Wingdings"/>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body" sz="half" idx="21"/>
          </p:nvPr>
        </p:nvSpPr>
        <p:spPr>
          <a:xfrm>
            <a:off x="457198" y="1435100"/>
            <a:ext cx="3008317" cy="4691063"/>
          </a:xfrm>
          <a:prstGeom prst="rect">
            <a:avLst/>
          </a:prstGeom>
        </p:spPr>
        <p:txBody>
          <a:bodyPr/>
          <a:lstStyle/>
          <a:p>
            <a:pPr/>
          </a:p>
        </p:txBody>
      </p:sp>
      <p:sp>
        <p:nvSpPr>
          <p:cNvPr id="90"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ld med bildtext">
    <p:spTree>
      <p:nvGrpSpPr>
        <p:cNvPr id="1" name=""/>
        <p:cNvGrpSpPr/>
        <p:nvPr/>
      </p:nvGrpSpPr>
      <p:grpSpPr>
        <a:xfrm>
          <a:off x="0" y="0"/>
          <a:ext cx="0" cy="0"/>
          <a:chOff x="0" y="0"/>
          <a:chExt cx="0" cy="0"/>
        </a:xfrm>
      </p:grpSpPr>
      <p:pic>
        <p:nvPicPr>
          <p:cNvPr id="97" name="image1.png" descr="image1.png"/>
          <p:cNvPicPr>
            <a:picLocks noChangeAspect="1"/>
          </p:cNvPicPr>
          <p:nvPr/>
        </p:nvPicPr>
        <p:blipFill>
          <a:blip r:embed="rId2">
            <a:extLst/>
          </a:blip>
          <a:stretch>
            <a:fillRect/>
          </a:stretch>
        </p:blipFill>
        <p:spPr>
          <a:xfrm>
            <a:off x="7178675" y="182562"/>
            <a:ext cx="1727200" cy="704852"/>
          </a:xfrm>
          <a:prstGeom prst="rect">
            <a:avLst/>
          </a:prstGeom>
          <a:ln w="12700">
            <a:miter lim="400000"/>
          </a:ln>
        </p:spPr>
      </p:pic>
      <p:sp>
        <p:nvSpPr>
          <p:cNvPr id="98" name="Shape 98"/>
          <p:cNvSpPr/>
          <p:nvPr/>
        </p:nvSpPr>
        <p:spPr>
          <a:xfrm>
            <a:off x="533400" y="6400800"/>
            <a:ext cx="8305801" cy="0"/>
          </a:xfrm>
          <a:prstGeom prst="line">
            <a:avLst/>
          </a:prstGeom>
          <a:ln>
            <a:solidFill>
              <a:schemeClr val="accent1"/>
            </a:solidFill>
          </a:ln>
        </p:spPr>
        <p:txBody>
          <a:bodyPr lIns="45718" tIns="45718" rIns="45718" bIns="45718"/>
          <a:lstStyle/>
          <a:p>
            <a:pPr/>
          </a:p>
        </p:txBody>
      </p:sp>
      <p:sp>
        <p:nvSpPr>
          <p:cNvPr id="99" name="Title Text"/>
          <p:cNvSpPr txBox="1"/>
          <p:nvPr>
            <p:ph type="title"/>
          </p:nvPr>
        </p:nvSpPr>
        <p:spPr>
          <a:xfrm>
            <a:off x="1792288" y="4800600"/>
            <a:ext cx="5486404" cy="566738"/>
          </a:xfrm>
          <a:prstGeom prst="rect">
            <a:avLst/>
          </a:prstGeom>
        </p:spPr>
        <p:txBody>
          <a:bodyPr anchor="b"/>
          <a:lstStyle>
            <a:lvl1pPr>
              <a:defRPr sz="2000"/>
            </a:lvl1pPr>
          </a:lstStyle>
          <a:p>
            <a:pPr/>
            <a:r>
              <a:t>Title Text</a:t>
            </a:r>
          </a:p>
        </p:txBody>
      </p:sp>
      <p:sp>
        <p:nvSpPr>
          <p:cNvPr id="100" name="Shape 100"/>
          <p:cNvSpPr/>
          <p:nvPr>
            <p:ph type="pic" sz="half" idx="21"/>
          </p:nvPr>
        </p:nvSpPr>
        <p:spPr>
          <a:xfrm>
            <a:off x="1792288" y="612775"/>
            <a:ext cx="5486404" cy="4114800"/>
          </a:xfrm>
          <a:prstGeom prst="rect">
            <a:avLst/>
          </a:prstGeom>
        </p:spPr>
        <p:txBody>
          <a:bodyPr lIns="91439" tIns="45719" rIns="91439" bIns="45719">
            <a:noAutofit/>
          </a:bodyPr>
          <a:lstStyle/>
          <a:p>
            <a:pPr/>
          </a:p>
        </p:txBody>
      </p:sp>
      <p:sp>
        <p:nvSpPr>
          <p:cNvPr id="101" name="Body Level One…"/>
          <p:cNvSpPr txBox="1"/>
          <p:nvPr>
            <p:ph type="body" sz="quarter" idx="1"/>
          </p:nvPr>
        </p:nvSpPr>
        <p:spPr>
          <a:xfrm>
            <a:off x="1792288" y="5367337"/>
            <a:ext cx="5486404" cy="804866"/>
          </a:xfrm>
          <a:prstGeom prst="rect">
            <a:avLst/>
          </a:prstGeom>
        </p:spPr>
        <p:txBody>
          <a:bodyPr/>
          <a:lstStyle>
            <a:lvl1pPr>
              <a:spcBef>
                <a:spcPts val="300"/>
              </a:spcBef>
              <a:defRPr sz="1400">
                <a:solidFill>
                  <a:srgbClr val="000000"/>
                </a:solidFill>
              </a:defRPr>
            </a:lvl1pPr>
            <a:lvl2pPr marL="0" indent="0">
              <a:spcBef>
                <a:spcPts val="300"/>
              </a:spcBef>
              <a:buSzTx/>
              <a:buNone/>
              <a:defRPr sz="1400">
                <a:solidFill>
                  <a:srgbClr val="000000"/>
                </a:solidFill>
              </a:defRPr>
            </a:lvl2pPr>
            <a:lvl3pPr marL="0" indent="0">
              <a:spcBef>
                <a:spcPts val="300"/>
              </a:spcBef>
              <a:buSzTx/>
              <a:buNone/>
              <a:defRPr sz="1400">
                <a:solidFill>
                  <a:srgbClr val="000000"/>
                </a:solidFill>
              </a:defRPr>
            </a:lvl3pPr>
            <a:lvl4pPr marL="0" indent="0">
              <a:spcBef>
                <a:spcPts val="300"/>
              </a:spcBef>
              <a:buSzTx/>
              <a:buNone/>
              <a:defRPr sz="1400">
                <a:solidFill>
                  <a:srgbClr val="000000"/>
                </a:solidFill>
              </a:defRPr>
            </a:lvl4pPr>
            <a:lvl5pPr>
              <a:spcBef>
                <a:spcPts val="300"/>
              </a:spcBef>
              <a:defRPr sz="1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02" name="Diabildsnummer"/>
          <p:cNvSpPr txBox="1"/>
          <p:nvPr>
            <p:ph type="sldNum" sz="quarter" idx="2"/>
          </p:nvPr>
        </p:nvSpPr>
        <p:spPr>
          <a:xfrm>
            <a:off x="8698256" y="6477000"/>
            <a:ext cx="217147" cy="20241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2">
            <a:extLst/>
          </a:blip>
          <a:stretch>
            <a:fillRect/>
          </a:stretch>
        </p:blipFill>
        <p:spPr>
          <a:xfrm>
            <a:off x="6429375" y="266700"/>
            <a:ext cx="2466975" cy="1006475"/>
          </a:xfrm>
          <a:prstGeom prst="rect">
            <a:avLst/>
          </a:prstGeom>
          <a:ln w="12700">
            <a:miter lim="400000"/>
          </a:ln>
        </p:spPr>
      </p:pic>
      <p:sp>
        <p:nvSpPr>
          <p:cNvPr id="3" name="Title Text"/>
          <p:cNvSpPr txBox="1"/>
          <p:nvPr>
            <p:ph type="title"/>
          </p:nvPr>
        </p:nvSpPr>
        <p:spPr>
          <a:xfrm>
            <a:off x="685800" y="1676400"/>
            <a:ext cx="7772400" cy="1143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4" name="Body Level One…"/>
          <p:cNvSpPr txBox="1"/>
          <p:nvPr>
            <p:ph type="body" idx="1"/>
          </p:nvPr>
        </p:nvSpPr>
        <p:spPr>
          <a:xfrm>
            <a:off x="685800" y="2743200"/>
            <a:ext cx="7772400" cy="1752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Diabildsnummer"/>
          <p:cNvSpPr txBox="1"/>
          <p:nvPr>
            <p:ph type="sldNum" sz="quarter" idx="2"/>
          </p:nvPr>
        </p:nvSpPr>
        <p:spPr>
          <a:xfrm>
            <a:off x="6336054" y="6356350"/>
            <a:ext cx="217147" cy="202413"/>
          </a:xfrm>
          <a:prstGeom prst="rect">
            <a:avLst/>
          </a:prstGeom>
          <a:ln w="12700">
            <a:miter lim="400000"/>
          </a:ln>
        </p:spPr>
        <p:txBody>
          <a:bodyPr wrap="none" lIns="45718" tIns="45718" rIns="45718" bIns="45718">
            <a:spAutoFit/>
          </a:bodyPr>
          <a:lstStyle>
            <a:lvl1pPr algn="r">
              <a:defRPr b="1" sz="800">
                <a:solidFill>
                  <a:srgbClr val="808080"/>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solidFill>
            <a:schemeClr val="accent1"/>
          </a:solidFill>
          <a:uFillTx/>
          <a:latin typeface="Arial"/>
          <a:ea typeface="Arial"/>
          <a:cs typeface="Arial"/>
          <a:sym typeface="Arial"/>
        </a:defRPr>
      </a:lvl9pPr>
    </p:titleStyle>
    <p:bodyStyle>
      <a:lvl1pPr marL="0" marR="0" indent="0" algn="l" defTabSz="914400" rtl="0" latinLnBrk="0">
        <a:lnSpc>
          <a:spcPct val="100000"/>
        </a:lnSpc>
        <a:spcBef>
          <a:spcPts val="400"/>
        </a:spcBef>
        <a:spcAft>
          <a:spcPts val="0"/>
        </a:spcAft>
        <a:buClrTx/>
        <a:buSzTx/>
        <a:buFontTx/>
        <a:buNone/>
        <a:tabLst/>
        <a:defRPr b="0" baseline="0" cap="none" i="0" spc="0" strike="noStrike" sz="1800" u="none">
          <a:solidFill>
            <a:schemeClr val="accent1"/>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ct val="100000"/>
        <a:buFontTx/>
        <a:buChar char="à"/>
        <a:tabLst/>
        <a:defRPr b="0" baseline="0" cap="none" i="0" spc="0" strike="noStrike" sz="1800" u="none">
          <a:solidFill>
            <a:schemeClr val="accent1"/>
          </a:solidFill>
          <a:uFillTx/>
          <a:latin typeface="Arial"/>
          <a:ea typeface="Arial"/>
          <a:cs typeface="Arial"/>
          <a:sym typeface="Arial"/>
        </a:defRPr>
      </a:lvl2pPr>
      <a:lvl3pPr marL="1171575" marR="0" indent="-257175" algn="l" defTabSz="914400" rtl="0" latinLnBrk="0">
        <a:lnSpc>
          <a:spcPct val="100000"/>
        </a:lnSpc>
        <a:spcBef>
          <a:spcPts val="400"/>
        </a:spcBef>
        <a:spcAft>
          <a:spcPts val="0"/>
        </a:spcAft>
        <a:buClrTx/>
        <a:buSzPct val="100000"/>
        <a:buFontTx/>
        <a:buChar char="▪"/>
        <a:tabLst/>
        <a:defRPr b="0" baseline="0" cap="none" i="0" spc="0" strike="noStrike" sz="1800" u="none">
          <a:solidFill>
            <a:schemeClr val="accent1"/>
          </a:solidFill>
          <a:uFillTx/>
          <a:latin typeface="Arial"/>
          <a:ea typeface="Arial"/>
          <a:cs typeface="Arial"/>
          <a:sym typeface="Arial"/>
        </a:defRPr>
      </a:lvl3pPr>
      <a:lvl4pPr marL="1665514" marR="0" indent="-293914" algn="l" defTabSz="914400" rtl="0" latinLnBrk="0">
        <a:lnSpc>
          <a:spcPct val="100000"/>
        </a:lnSpc>
        <a:spcBef>
          <a:spcPts val="400"/>
        </a:spcBef>
        <a:spcAft>
          <a:spcPts val="0"/>
        </a:spcAft>
        <a:buClrTx/>
        <a:buSzPct val="100000"/>
        <a:buFontTx/>
        <a:buChar char="à"/>
        <a:tabLst/>
        <a:defRPr b="0" baseline="0" cap="none" i="0" spc="0" strike="noStrike" sz="1800" u="none">
          <a:solidFill>
            <a:schemeClr val="accent1"/>
          </a:solidFill>
          <a:uFillTx/>
          <a:latin typeface="Arial"/>
          <a:ea typeface="Arial"/>
          <a:cs typeface="Arial"/>
          <a:sym typeface="Arial"/>
        </a:defRPr>
      </a:lvl4pPr>
      <a:lvl5pPr marL="0" marR="0" indent="0" algn="l" defTabSz="914400" rtl="0" latinLnBrk="0">
        <a:lnSpc>
          <a:spcPct val="100000"/>
        </a:lnSpc>
        <a:spcBef>
          <a:spcPts val="400"/>
        </a:spcBef>
        <a:spcAft>
          <a:spcPts val="0"/>
        </a:spcAft>
        <a:buClrTx/>
        <a:buSzTx/>
        <a:buFontTx/>
        <a:buNone/>
        <a:tabLst/>
        <a:defRPr b="0" baseline="0" cap="none" i="0" spc="0" strike="noStrike" sz="1800" u="none">
          <a:solidFill>
            <a:schemeClr val="accent1"/>
          </a:solidFill>
          <a:uFillTx/>
          <a:latin typeface="Arial"/>
          <a:ea typeface="Arial"/>
          <a:cs typeface="Arial"/>
          <a:sym typeface="Arial"/>
        </a:defRPr>
      </a:lvl5pPr>
      <a:lvl6pPr marL="0" marR="0" indent="0" algn="l" defTabSz="914400" rtl="0" latinLnBrk="0">
        <a:lnSpc>
          <a:spcPct val="100000"/>
        </a:lnSpc>
        <a:spcBef>
          <a:spcPts val="400"/>
        </a:spcBef>
        <a:spcAft>
          <a:spcPts val="0"/>
        </a:spcAft>
        <a:buClrTx/>
        <a:buSzTx/>
        <a:buFontTx/>
        <a:buNone/>
        <a:tabLst/>
        <a:defRPr b="0" baseline="0" cap="none" i="0" spc="0" strike="noStrike" sz="1800" u="none">
          <a:solidFill>
            <a:schemeClr val="accent1"/>
          </a:solidFill>
          <a:uFillTx/>
          <a:latin typeface="Arial"/>
          <a:ea typeface="Arial"/>
          <a:cs typeface="Arial"/>
          <a:sym typeface="Arial"/>
        </a:defRPr>
      </a:lvl6pPr>
      <a:lvl7pPr marL="0" marR="0" indent="0" algn="l" defTabSz="914400" rtl="0" latinLnBrk="0">
        <a:lnSpc>
          <a:spcPct val="100000"/>
        </a:lnSpc>
        <a:spcBef>
          <a:spcPts val="400"/>
        </a:spcBef>
        <a:spcAft>
          <a:spcPts val="0"/>
        </a:spcAft>
        <a:buClrTx/>
        <a:buSzTx/>
        <a:buFontTx/>
        <a:buNone/>
        <a:tabLst/>
        <a:defRPr b="0" baseline="0" cap="none" i="0" spc="0" strike="noStrike" sz="1800" u="none">
          <a:solidFill>
            <a:schemeClr val="accent1"/>
          </a:solidFill>
          <a:uFillTx/>
          <a:latin typeface="Arial"/>
          <a:ea typeface="Arial"/>
          <a:cs typeface="Arial"/>
          <a:sym typeface="Arial"/>
        </a:defRPr>
      </a:lvl7pPr>
      <a:lvl8pPr marL="0" marR="0" indent="0" algn="l" defTabSz="914400" rtl="0" latinLnBrk="0">
        <a:lnSpc>
          <a:spcPct val="100000"/>
        </a:lnSpc>
        <a:spcBef>
          <a:spcPts val="400"/>
        </a:spcBef>
        <a:spcAft>
          <a:spcPts val="0"/>
        </a:spcAft>
        <a:buClrTx/>
        <a:buSzTx/>
        <a:buFontTx/>
        <a:buNone/>
        <a:tabLst/>
        <a:defRPr b="0" baseline="0" cap="none" i="0" spc="0" strike="noStrike" sz="1800" u="none">
          <a:solidFill>
            <a:schemeClr val="accent1"/>
          </a:solidFill>
          <a:uFillTx/>
          <a:latin typeface="Arial"/>
          <a:ea typeface="Arial"/>
          <a:cs typeface="Arial"/>
          <a:sym typeface="Arial"/>
        </a:defRPr>
      </a:lvl8pPr>
      <a:lvl9pPr marL="0" marR="0" indent="0" algn="l" defTabSz="914400" rtl="0" latinLnBrk="0">
        <a:lnSpc>
          <a:spcPct val="100000"/>
        </a:lnSpc>
        <a:spcBef>
          <a:spcPts val="400"/>
        </a:spcBef>
        <a:spcAft>
          <a:spcPts val="0"/>
        </a:spcAft>
        <a:buClrTx/>
        <a:buSzTx/>
        <a:buFontTx/>
        <a:buNone/>
        <a:tabLst/>
        <a:defRPr b="0" baseline="0" cap="none" i="0" spc="0" strike="noStrike" sz="1800" u="none">
          <a:solidFill>
            <a:schemeClr val="accent1"/>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1" baseline="0" cap="none" i="0" spc="0" strike="noStrike" sz="8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jpeg"/><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jpe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5.png"/><Relationship Id="rId4" Type="http://schemas.openxmlformats.org/officeDocument/2006/relationships/image" Target="../media/image9.jpeg"/><Relationship Id="rId5"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1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4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video" Target="https://www.youtube.com/embed/A1WBs74W4ik?feature=oembed" TargetMode="External"/><Relationship Id="rId3"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video" Target="https://www.youtube.com/embed/UlUymVeDggk?feature=oembed" TargetMode="External"/><Relationship Id="rId3"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Executive functions and successful behavior"/>
          <p:cNvSpPr txBox="1"/>
          <p:nvPr>
            <p:ph type="title"/>
          </p:nvPr>
        </p:nvSpPr>
        <p:spPr>
          <a:prstGeom prst="rect">
            <a:avLst/>
          </a:prstGeom>
        </p:spPr>
        <p:txBody>
          <a:bodyPr/>
          <a:lstStyle/>
          <a:p>
            <a:pPr/>
            <a:r>
              <a:t>Executive functions and successful behavior </a:t>
            </a:r>
          </a:p>
        </p:txBody>
      </p:sp>
      <p:sp>
        <p:nvSpPr>
          <p:cNvPr id="215" name="Thesis for doctoral degree (Ph.D)…"/>
          <p:cNvSpPr txBox="1"/>
          <p:nvPr>
            <p:ph type="body" sz="half" idx="1"/>
          </p:nvPr>
        </p:nvSpPr>
        <p:spPr>
          <a:xfrm>
            <a:off x="685800" y="3606800"/>
            <a:ext cx="7772400" cy="1752600"/>
          </a:xfrm>
          <a:prstGeom prst="rect">
            <a:avLst/>
          </a:prstGeom>
        </p:spPr>
        <p:txBody>
          <a:bodyPr lIns="45718" tIns="45718" rIns="45718" bIns="45718"/>
          <a:lstStyle/>
          <a:p>
            <a:pPr>
              <a:defRPr b="1" sz="2000"/>
            </a:pPr>
            <a:r>
              <a:t>Thesis for doctoral degree (Ph.D)</a:t>
            </a:r>
          </a:p>
          <a:p>
            <a:pPr>
              <a:defRPr sz="2000"/>
            </a:pPr>
            <a:r>
              <a:t>2021</a:t>
            </a:r>
          </a:p>
          <a:p>
            <a:pPr>
              <a:defRPr sz="2000"/>
            </a:pPr>
          </a:p>
          <a:p>
            <a:pPr>
              <a:defRPr sz="2000"/>
            </a:pPr>
            <a:r>
              <a:t>Torbjörn Vestberg</a:t>
            </a:r>
          </a:p>
        </p:txBody>
      </p:sp>
      <p:sp>
        <p:nvSpPr>
          <p:cNvPr id="216"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17" name="Bild" descr="Bild"/>
          <p:cNvPicPr>
            <a:picLocks noChangeAspect="1"/>
          </p:cNvPicPr>
          <p:nvPr/>
        </p:nvPicPr>
        <p:blipFill>
          <a:blip r:embed="rId2">
            <a:extLst/>
          </a:blip>
          <a:stretch>
            <a:fillRect/>
          </a:stretch>
        </p:blipFill>
        <p:spPr>
          <a:xfrm>
            <a:off x="6099067" y="2934680"/>
            <a:ext cx="2393508" cy="3096840"/>
          </a:xfrm>
          <a:prstGeom prst="rect">
            <a:avLst/>
          </a:prstGeom>
          <a:ln w="12700">
            <a:miter lim="400000"/>
          </a:ln>
        </p:spPr>
      </p:pic>
      <p:sp>
        <p:nvSpPr>
          <p:cNvPr id="218" name="Illustration by Sofie Violett Pehrsson"/>
          <p:cNvSpPr txBox="1"/>
          <p:nvPr/>
        </p:nvSpPr>
        <p:spPr>
          <a:xfrm>
            <a:off x="6323242" y="6031519"/>
            <a:ext cx="2134959" cy="243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vl1pPr>
          </a:lstStyle>
          <a:p>
            <a:pPr/>
            <a:r>
              <a:t>Illustration by Sofie Violett Pehrsson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Executive functions, CEF and HEF"/>
          <p:cNvSpPr txBox="1"/>
          <p:nvPr>
            <p:ph type="title"/>
          </p:nvPr>
        </p:nvSpPr>
        <p:spPr>
          <a:prstGeom prst="rect">
            <a:avLst/>
          </a:prstGeom>
        </p:spPr>
        <p:txBody>
          <a:bodyPr lIns="45718" tIns="45718" rIns="45718" bIns="45718"/>
          <a:lstStyle/>
          <a:p>
            <a:pPr/>
            <a:r>
              <a:t>Executive functions, CEF and HEF</a:t>
            </a:r>
          </a:p>
        </p:txBody>
      </p:sp>
      <p:sp>
        <p:nvSpPr>
          <p:cNvPr id="254" name="Inhibition…"/>
          <p:cNvSpPr txBox="1"/>
          <p:nvPr>
            <p:ph type="body" sz="half" idx="1"/>
          </p:nvPr>
        </p:nvSpPr>
        <p:spPr>
          <a:xfrm>
            <a:off x="752696" y="4088356"/>
            <a:ext cx="6910167" cy="2360899"/>
          </a:xfrm>
          <a:prstGeom prst="rect">
            <a:avLst/>
          </a:prstGeom>
        </p:spPr>
        <p:txBody>
          <a:bodyPr lIns="45718" tIns="45718" rIns="45718" bIns="45718"/>
          <a:lstStyle/>
          <a:p>
            <a:pPr marL="116305" indent="-116305" defTabSz="530351">
              <a:lnSpc>
                <a:spcPct val="150000"/>
              </a:lnSpc>
              <a:spcBef>
                <a:spcPts val="200"/>
              </a:spcBef>
              <a:buSzPct val="100000"/>
              <a:buChar char="•"/>
              <a:defRPr b="1" i="1" sz="1160"/>
            </a:pPr>
            <a:r>
              <a:t>Inhibition</a:t>
            </a:r>
          </a:p>
          <a:p>
            <a:pPr lvl="1" marL="372176" indent="-151196" defTabSz="530351">
              <a:lnSpc>
                <a:spcPct val="150000"/>
              </a:lnSpc>
              <a:spcBef>
                <a:spcPts val="200"/>
              </a:spcBef>
              <a:buChar char="•"/>
              <a:defRPr b="1" sz="1160"/>
            </a:pPr>
            <a:r>
              <a:rPr sz="1508"/>
              <a:t>Overcome</a:t>
            </a:r>
            <a:r>
              <a:t> </a:t>
            </a:r>
            <a:r>
              <a:rPr sz="1508"/>
              <a:t>distractions</a:t>
            </a:r>
            <a:r>
              <a:t> that may interfere with the goal.</a:t>
            </a:r>
          </a:p>
          <a:p>
            <a:pPr lvl="1" marL="337285" indent="-116305" defTabSz="530351">
              <a:lnSpc>
                <a:spcPct val="150000"/>
              </a:lnSpc>
              <a:spcBef>
                <a:spcPts val="200"/>
              </a:spcBef>
              <a:buChar char="•"/>
              <a:defRPr b="1" sz="1160"/>
            </a:pPr>
            <a:r>
              <a:t>Resisting temptation and </a:t>
            </a:r>
            <a:r>
              <a:rPr sz="1508"/>
              <a:t>not acting impulsively</a:t>
            </a:r>
            <a:r>
              <a:t>.</a:t>
            </a:r>
          </a:p>
          <a:p>
            <a:pPr marL="116305" indent="-116305" defTabSz="530351">
              <a:lnSpc>
                <a:spcPct val="150000"/>
              </a:lnSpc>
              <a:spcBef>
                <a:spcPts val="200"/>
              </a:spcBef>
              <a:buSzPct val="100000"/>
              <a:buChar char="•"/>
              <a:defRPr b="1" sz="1160"/>
            </a:pPr>
            <a:r>
              <a:rPr i="1"/>
              <a:t>Working memory </a:t>
            </a:r>
            <a:endParaRPr i="1"/>
          </a:p>
          <a:p>
            <a:pPr lvl="1" marL="372176" indent="-151196" defTabSz="530351">
              <a:lnSpc>
                <a:spcPct val="150000"/>
              </a:lnSpc>
              <a:spcBef>
                <a:spcPts val="200"/>
              </a:spcBef>
              <a:buChar char="•"/>
              <a:defRPr b="1" sz="1160"/>
            </a:pPr>
            <a:r>
              <a:rPr sz="1508"/>
              <a:t>Storing the information</a:t>
            </a:r>
            <a:r>
              <a:t> which no longer is present in the perception. </a:t>
            </a:r>
          </a:p>
          <a:p>
            <a:pPr lvl="1" marL="372176" indent="-151196" defTabSz="530351">
              <a:lnSpc>
                <a:spcPct val="150000"/>
              </a:lnSpc>
              <a:spcBef>
                <a:spcPts val="200"/>
              </a:spcBef>
              <a:buChar char="•"/>
              <a:defRPr b="1" sz="1160"/>
            </a:pPr>
            <a:r>
              <a:rPr sz="1508"/>
              <a:t>Manipulate the data</a:t>
            </a:r>
            <a:r>
              <a:t> by integrating past experience with the possible future.</a:t>
            </a:r>
          </a:p>
          <a:p>
            <a:pPr lvl="1" marL="383807" indent="-162827" defTabSz="530351">
              <a:lnSpc>
                <a:spcPct val="150000"/>
              </a:lnSpc>
              <a:spcBef>
                <a:spcPts val="200"/>
              </a:spcBef>
              <a:buChar char="•"/>
              <a:defRPr b="1" sz="1624"/>
            </a:pPr>
            <a:r>
              <a:t>Updating</a:t>
            </a:r>
          </a:p>
        </p:txBody>
      </p:sp>
      <p:sp>
        <p:nvSpPr>
          <p:cNvPr id="255"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sp>
        <p:nvSpPr>
          <p:cNvPr id="256" name="EF may be separated in core executive functions (CEF) and higher order of executive functions (HEF)"/>
          <p:cNvSpPr txBox="1"/>
          <p:nvPr/>
        </p:nvSpPr>
        <p:spPr>
          <a:xfrm>
            <a:off x="718523" y="2711717"/>
            <a:ext cx="7318277" cy="6468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defTabSz="731520">
              <a:lnSpc>
                <a:spcPct val="150000"/>
              </a:lnSpc>
              <a:spcBef>
                <a:spcPts val="300"/>
              </a:spcBef>
              <a:defRPr b="1" sz="1600">
                <a:solidFill>
                  <a:schemeClr val="accent1"/>
                </a:solidFill>
                <a:latin typeface="Arial"/>
                <a:ea typeface="Arial"/>
                <a:cs typeface="Arial"/>
                <a:sym typeface="Arial"/>
              </a:defRPr>
            </a:lvl1pPr>
          </a:lstStyle>
          <a:p>
            <a:pPr/>
            <a:r>
              <a:t>EF may be separated in core executive functions (CEF) and higher order of executive functions (HEF)</a:t>
            </a:r>
          </a:p>
        </p:txBody>
      </p:sp>
      <p:pic>
        <p:nvPicPr>
          <p:cNvPr id="257"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
        <p:nvSpPr>
          <p:cNvPr id="258" name="CEF"/>
          <p:cNvSpPr txBox="1"/>
          <p:nvPr/>
        </p:nvSpPr>
        <p:spPr>
          <a:xfrm>
            <a:off x="723268" y="3632693"/>
            <a:ext cx="612137" cy="3752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150000"/>
              </a:lnSpc>
              <a:spcBef>
                <a:spcPts val="400"/>
              </a:spcBef>
              <a:defRPr b="1" sz="2000">
                <a:solidFill>
                  <a:schemeClr val="accent1"/>
                </a:solidFill>
                <a:latin typeface="Arial"/>
                <a:ea typeface="Arial"/>
                <a:cs typeface="Arial"/>
                <a:sym typeface="Arial"/>
              </a:defRPr>
            </a:lvl1pPr>
          </a:lstStyle>
          <a:p>
            <a:pPr/>
            <a:r>
              <a:t>CEF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58"/>
                                        </p:tgtEl>
                                        <p:attrNameLst>
                                          <p:attrName>style.visibility</p:attrName>
                                        </p:attrNameLst>
                                      </p:cBhvr>
                                      <p:to>
                                        <p:strVal val="visible"/>
                                      </p:to>
                                    </p:set>
                                    <p:anim calcmode="lin" valueType="num">
                                      <p:cBhvr>
                                        <p:cTn id="7" dur="1000" fill="hold"/>
                                        <p:tgtEl>
                                          <p:spTgt spid="258"/>
                                        </p:tgtEl>
                                        <p:attrNameLst>
                                          <p:attrName>ppt_w</p:attrName>
                                        </p:attrNameLst>
                                      </p:cBhvr>
                                      <p:tavLst>
                                        <p:tav tm="0">
                                          <p:val>
                                            <p:fltVal val="0"/>
                                          </p:val>
                                        </p:tav>
                                        <p:tav tm="100000">
                                          <p:val>
                                            <p:strVal val="#ppt_w"/>
                                          </p:val>
                                        </p:tav>
                                      </p:tavLst>
                                    </p:anim>
                                    <p:anim calcmode="lin" valueType="num">
                                      <p:cBhvr>
                                        <p:cTn id="8" dur="1000" fill="hold"/>
                                        <p:tgtEl>
                                          <p:spTgt spid="2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54">
                                            <p:bg/>
                                          </p:spTgt>
                                        </p:tgtEl>
                                        <p:attrNameLst>
                                          <p:attrName>style.visibility</p:attrName>
                                        </p:attrNameLst>
                                      </p:cBhvr>
                                      <p:to>
                                        <p:strVal val="visible"/>
                                      </p:to>
                                    </p:set>
                                    <p:anim calcmode="lin" valueType="num">
                                      <p:cBhvr>
                                        <p:cTn id="13" dur="1000" fill="hold"/>
                                        <p:tgtEl>
                                          <p:spTgt spid="254">
                                            <p:bg/>
                                          </p:spTgt>
                                        </p:tgtEl>
                                        <p:attrNameLst>
                                          <p:attrName>ppt_w</p:attrName>
                                        </p:attrNameLst>
                                      </p:cBhvr>
                                      <p:tavLst>
                                        <p:tav tm="0">
                                          <p:val>
                                            <p:fltVal val="0"/>
                                          </p:val>
                                        </p:tav>
                                        <p:tav tm="100000">
                                          <p:val>
                                            <p:strVal val="#ppt_w"/>
                                          </p:val>
                                        </p:tav>
                                      </p:tavLst>
                                    </p:anim>
                                    <p:anim calcmode="lin" valueType="num">
                                      <p:cBhvr>
                                        <p:cTn id="14" dur="1000" fill="hold"/>
                                        <p:tgtEl>
                                          <p:spTgt spid="254">
                                            <p:bg/>
                                          </p:spTgt>
                                        </p:tgtEl>
                                        <p:attrNameLst>
                                          <p:attrName>ppt_h</p:attrName>
                                        </p:attrNameLst>
                                      </p:cBhvr>
                                      <p:tavLst>
                                        <p:tav tm="0">
                                          <p:val>
                                            <p:fltVal val="0"/>
                                          </p:val>
                                        </p:tav>
                                        <p:tav tm="100000">
                                          <p:val>
                                            <p:strVal val="#ppt_h"/>
                                          </p:val>
                                        </p:tav>
                                      </p:tavLst>
                                    </p:anim>
                                  </p:childTnLst>
                                </p:cTn>
                              </p:par>
                              <p:par>
                                <p:cTn id="15" presetClass="entr" nodeType="withEffect" presetSubtype="16" presetID="23" grpId="2" fill="hold">
                                  <p:stCondLst>
                                    <p:cond delay="0"/>
                                  </p:stCondLst>
                                  <p:iterate type="el" backwards="0">
                                    <p:tmAbs val="0"/>
                                  </p:iterate>
                                  <p:childTnLst>
                                    <p:set>
                                      <p:cBhvr>
                                        <p:cTn id="16" fill="hold"/>
                                        <p:tgtEl>
                                          <p:spTgt spid="254">
                                            <p:txEl>
                                              <p:pRg st="0" end="0"/>
                                            </p:txEl>
                                          </p:spTgt>
                                        </p:tgtEl>
                                        <p:attrNameLst>
                                          <p:attrName>style.visibility</p:attrName>
                                        </p:attrNameLst>
                                      </p:cBhvr>
                                      <p:to>
                                        <p:strVal val="visible"/>
                                      </p:to>
                                    </p:set>
                                    <p:anim calcmode="lin" valueType="num">
                                      <p:cBhvr>
                                        <p:cTn id="17" dur="1000" fill="hold"/>
                                        <p:tgtEl>
                                          <p:spTgt spid="25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2" fill="hold">
                                  <p:stCondLst>
                                    <p:cond delay="0"/>
                                  </p:stCondLst>
                                  <p:iterate type="el" backwards="0">
                                    <p:tmAbs val="0"/>
                                  </p:iterate>
                                  <p:childTnLst>
                                    <p:set>
                                      <p:cBhvr>
                                        <p:cTn id="22" fill="hold"/>
                                        <p:tgtEl>
                                          <p:spTgt spid="254">
                                            <p:txEl>
                                              <p:pRg st="1" end="1"/>
                                            </p:txEl>
                                          </p:spTgt>
                                        </p:tgtEl>
                                        <p:attrNameLst>
                                          <p:attrName>style.visibility</p:attrName>
                                        </p:attrNameLst>
                                      </p:cBhvr>
                                      <p:to>
                                        <p:strVal val="visible"/>
                                      </p:to>
                                    </p:set>
                                    <p:anim calcmode="lin" valueType="num">
                                      <p:cBhvr>
                                        <p:cTn id="23" dur="1000" fill="hold"/>
                                        <p:tgtEl>
                                          <p:spTgt spid="25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5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2" fill="hold">
                                  <p:stCondLst>
                                    <p:cond delay="0"/>
                                  </p:stCondLst>
                                  <p:iterate type="el" backwards="0">
                                    <p:tmAbs val="0"/>
                                  </p:iterate>
                                  <p:childTnLst>
                                    <p:set>
                                      <p:cBhvr>
                                        <p:cTn id="28" fill="hold"/>
                                        <p:tgtEl>
                                          <p:spTgt spid="254">
                                            <p:txEl>
                                              <p:pRg st="2" end="2"/>
                                            </p:txEl>
                                          </p:spTgt>
                                        </p:tgtEl>
                                        <p:attrNameLst>
                                          <p:attrName>style.visibility</p:attrName>
                                        </p:attrNameLst>
                                      </p:cBhvr>
                                      <p:to>
                                        <p:strVal val="visible"/>
                                      </p:to>
                                    </p:set>
                                    <p:anim calcmode="lin" valueType="num">
                                      <p:cBhvr>
                                        <p:cTn id="29" dur="1000" fill="hold"/>
                                        <p:tgtEl>
                                          <p:spTgt spid="25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5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2" fill="hold">
                                  <p:stCondLst>
                                    <p:cond delay="0"/>
                                  </p:stCondLst>
                                  <p:iterate type="el" backwards="0">
                                    <p:tmAbs val="0"/>
                                  </p:iterate>
                                  <p:childTnLst>
                                    <p:set>
                                      <p:cBhvr>
                                        <p:cTn id="34" fill="hold"/>
                                        <p:tgtEl>
                                          <p:spTgt spid="254">
                                            <p:txEl>
                                              <p:pRg st="3" end="3"/>
                                            </p:txEl>
                                          </p:spTgt>
                                        </p:tgtEl>
                                        <p:attrNameLst>
                                          <p:attrName>style.visibility</p:attrName>
                                        </p:attrNameLst>
                                      </p:cBhvr>
                                      <p:to>
                                        <p:strVal val="visible"/>
                                      </p:to>
                                    </p:set>
                                    <p:anim calcmode="lin" valueType="num">
                                      <p:cBhvr>
                                        <p:cTn id="35" dur="1000" fill="hold"/>
                                        <p:tgtEl>
                                          <p:spTgt spid="25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25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6" presetID="23" grpId="2" fill="hold">
                                  <p:stCondLst>
                                    <p:cond delay="0"/>
                                  </p:stCondLst>
                                  <p:iterate type="el" backwards="0">
                                    <p:tmAbs val="0"/>
                                  </p:iterate>
                                  <p:childTnLst>
                                    <p:set>
                                      <p:cBhvr>
                                        <p:cTn id="40" fill="hold"/>
                                        <p:tgtEl>
                                          <p:spTgt spid="254">
                                            <p:txEl>
                                              <p:pRg st="4" end="4"/>
                                            </p:txEl>
                                          </p:spTgt>
                                        </p:tgtEl>
                                        <p:attrNameLst>
                                          <p:attrName>style.visibility</p:attrName>
                                        </p:attrNameLst>
                                      </p:cBhvr>
                                      <p:to>
                                        <p:strVal val="visible"/>
                                      </p:to>
                                    </p:set>
                                    <p:anim calcmode="lin" valueType="num">
                                      <p:cBhvr>
                                        <p:cTn id="41" dur="1000" fill="hold"/>
                                        <p:tgtEl>
                                          <p:spTgt spid="254">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25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2" fill="hold">
                                  <p:stCondLst>
                                    <p:cond delay="0"/>
                                  </p:stCondLst>
                                  <p:iterate type="el" backwards="0">
                                    <p:tmAbs val="0"/>
                                  </p:iterate>
                                  <p:childTnLst>
                                    <p:set>
                                      <p:cBhvr>
                                        <p:cTn id="46" fill="hold"/>
                                        <p:tgtEl>
                                          <p:spTgt spid="254">
                                            <p:txEl>
                                              <p:pRg st="5" end="5"/>
                                            </p:txEl>
                                          </p:spTgt>
                                        </p:tgtEl>
                                        <p:attrNameLst>
                                          <p:attrName>style.visibility</p:attrName>
                                        </p:attrNameLst>
                                      </p:cBhvr>
                                      <p:to>
                                        <p:strVal val="visible"/>
                                      </p:to>
                                    </p:set>
                                    <p:anim calcmode="lin" valueType="num">
                                      <p:cBhvr>
                                        <p:cTn id="47" dur="1000" fill="hold"/>
                                        <p:tgtEl>
                                          <p:spTgt spid="25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5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16" presetID="23" grpId="2" fill="hold">
                                  <p:stCondLst>
                                    <p:cond delay="0"/>
                                  </p:stCondLst>
                                  <p:iterate type="el" backwards="0">
                                    <p:tmAbs val="0"/>
                                  </p:iterate>
                                  <p:childTnLst>
                                    <p:set>
                                      <p:cBhvr>
                                        <p:cTn id="52" fill="hold"/>
                                        <p:tgtEl>
                                          <p:spTgt spid="254">
                                            <p:txEl>
                                              <p:pRg st="6" end="6"/>
                                            </p:txEl>
                                          </p:spTgt>
                                        </p:tgtEl>
                                        <p:attrNameLst>
                                          <p:attrName>style.visibility</p:attrName>
                                        </p:attrNameLst>
                                      </p:cBhvr>
                                      <p:to>
                                        <p:strVal val="visible"/>
                                      </p:to>
                                    </p:set>
                                    <p:anim calcmode="lin" valueType="num">
                                      <p:cBhvr>
                                        <p:cTn id="53" dur="1000" fill="hold"/>
                                        <p:tgtEl>
                                          <p:spTgt spid="254">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25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4" grpId="2"/>
      <p:bldP build="whole" bldLvl="1" animBg="1" rev="0" advAuto="0" spid="258"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Executive functions, CEF and HEF"/>
          <p:cNvSpPr txBox="1"/>
          <p:nvPr>
            <p:ph type="title"/>
          </p:nvPr>
        </p:nvSpPr>
        <p:spPr>
          <a:prstGeom prst="rect">
            <a:avLst/>
          </a:prstGeom>
        </p:spPr>
        <p:txBody>
          <a:bodyPr lIns="45718" tIns="45718" rIns="45718" bIns="45718"/>
          <a:lstStyle/>
          <a:p>
            <a:pPr/>
            <a:r>
              <a:t>Executive functions, CEF and HEF</a:t>
            </a:r>
          </a:p>
        </p:txBody>
      </p:sp>
      <p:sp>
        <p:nvSpPr>
          <p:cNvPr id="261" name="Cognitive flexibility…"/>
          <p:cNvSpPr txBox="1"/>
          <p:nvPr>
            <p:ph type="body" sz="half" idx="1"/>
          </p:nvPr>
        </p:nvSpPr>
        <p:spPr>
          <a:xfrm>
            <a:off x="764088" y="3427666"/>
            <a:ext cx="6768606" cy="2517994"/>
          </a:xfrm>
          <a:prstGeom prst="rect">
            <a:avLst/>
          </a:prstGeom>
        </p:spPr>
        <p:txBody>
          <a:bodyPr lIns="45718" tIns="45718" rIns="45718" bIns="45718"/>
          <a:lstStyle/>
          <a:p>
            <a:pPr marL="170447" indent="-170447" defTabSz="777240">
              <a:lnSpc>
                <a:spcPct val="150000"/>
              </a:lnSpc>
              <a:spcBef>
                <a:spcPts val="300"/>
              </a:spcBef>
              <a:buSzPct val="100000"/>
              <a:buChar char="•"/>
              <a:defRPr b="1" i="1" sz="1700"/>
            </a:pPr>
            <a:r>
              <a:t>Cognitive flexibility</a:t>
            </a:r>
          </a:p>
          <a:p>
            <a:pPr lvl="1" marL="494297" indent="-170447" defTabSz="777240">
              <a:lnSpc>
                <a:spcPct val="150000"/>
              </a:lnSpc>
              <a:spcBef>
                <a:spcPts val="300"/>
              </a:spcBef>
              <a:buChar char="•"/>
              <a:defRPr b="1" sz="1700"/>
            </a:pPr>
            <a:r>
              <a:t>The capacity to mentally alternate between rules and tasks.</a:t>
            </a:r>
          </a:p>
          <a:p>
            <a:pPr lvl="1" marL="494297" indent="-170447" defTabSz="777240">
              <a:lnSpc>
                <a:spcPct val="150000"/>
              </a:lnSpc>
              <a:spcBef>
                <a:spcPts val="300"/>
              </a:spcBef>
              <a:buChar char="•"/>
              <a:defRPr b="1" sz="1700"/>
            </a:pPr>
            <a:r>
              <a:t>Go back and forth between strategies, mental sets or actions.</a:t>
            </a:r>
          </a:p>
          <a:p>
            <a:pPr lvl="1" marL="494297" indent="-170447" defTabSz="777240">
              <a:lnSpc>
                <a:spcPct val="150000"/>
              </a:lnSpc>
              <a:spcBef>
                <a:spcPts val="300"/>
              </a:spcBef>
              <a:buChar char="•"/>
              <a:defRPr b="1" sz="1700"/>
            </a:pPr>
            <a:r>
              <a:t>Alter views or methods with the purpose to adjust and adapt to shifting difficulties.</a:t>
            </a:r>
          </a:p>
        </p:txBody>
      </p:sp>
      <p:sp>
        <p:nvSpPr>
          <p:cNvPr id="262"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63"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
        <p:nvSpPr>
          <p:cNvPr id="264" name="CEF"/>
          <p:cNvSpPr txBox="1"/>
          <p:nvPr/>
        </p:nvSpPr>
        <p:spPr>
          <a:xfrm>
            <a:off x="700486" y="3000723"/>
            <a:ext cx="612137" cy="3752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150000"/>
              </a:lnSpc>
              <a:spcBef>
                <a:spcPts val="400"/>
              </a:spcBef>
              <a:defRPr b="1" sz="2000">
                <a:solidFill>
                  <a:schemeClr val="accent1"/>
                </a:solidFill>
                <a:latin typeface="Arial"/>
                <a:ea typeface="Arial"/>
                <a:cs typeface="Arial"/>
                <a:sym typeface="Arial"/>
              </a:defRPr>
            </a:lvl1pPr>
          </a:lstStyle>
          <a:p>
            <a:pPr/>
            <a:r>
              <a:t>CEF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61">
                                            <p:bg/>
                                          </p:spTgt>
                                        </p:tgtEl>
                                        <p:attrNameLst>
                                          <p:attrName>style.visibility</p:attrName>
                                        </p:attrNameLst>
                                      </p:cBhvr>
                                      <p:to>
                                        <p:strVal val="visible"/>
                                      </p:to>
                                    </p:set>
                                    <p:anim calcmode="lin" valueType="num">
                                      <p:cBhvr>
                                        <p:cTn id="7" dur="1000" fill="hold"/>
                                        <p:tgtEl>
                                          <p:spTgt spid="261">
                                            <p:bg/>
                                          </p:spTgt>
                                        </p:tgtEl>
                                        <p:attrNameLst>
                                          <p:attrName>ppt_w</p:attrName>
                                        </p:attrNameLst>
                                      </p:cBhvr>
                                      <p:tavLst>
                                        <p:tav tm="0">
                                          <p:val>
                                            <p:fltVal val="0"/>
                                          </p:val>
                                        </p:tav>
                                        <p:tav tm="100000">
                                          <p:val>
                                            <p:strVal val="#ppt_w"/>
                                          </p:val>
                                        </p:tav>
                                      </p:tavLst>
                                    </p:anim>
                                    <p:anim calcmode="lin" valueType="num">
                                      <p:cBhvr>
                                        <p:cTn id="8" dur="1000" fill="hold"/>
                                        <p:tgtEl>
                                          <p:spTgt spid="261">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61">
                                            <p:txEl>
                                              <p:pRg st="0" end="0"/>
                                            </p:txEl>
                                          </p:spTgt>
                                        </p:tgtEl>
                                        <p:attrNameLst>
                                          <p:attrName>style.visibility</p:attrName>
                                        </p:attrNameLst>
                                      </p:cBhvr>
                                      <p:to>
                                        <p:strVal val="visible"/>
                                      </p:to>
                                    </p:set>
                                    <p:anim calcmode="lin" valueType="num">
                                      <p:cBhvr>
                                        <p:cTn id="11" dur="1000" fill="hold"/>
                                        <p:tgtEl>
                                          <p:spTgt spid="261">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6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261">
                                            <p:txEl>
                                              <p:pRg st="1" end="1"/>
                                            </p:txEl>
                                          </p:spTgt>
                                        </p:tgtEl>
                                        <p:attrNameLst>
                                          <p:attrName>style.visibility</p:attrName>
                                        </p:attrNameLst>
                                      </p:cBhvr>
                                      <p:to>
                                        <p:strVal val="visible"/>
                                      </p:to>
                                    </p:set>
                                    <p:anim calcmode="lin" valueType="num">
                                      <p:cBhvr>
                                        <p:cTn id="17" dur="1000" fill="hold"/>
                                        <p:tgtEl>
                                          <p:spTgt spid="261">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6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261">
                                            <p:txEl>
                                              <p:pRg st="2" end="2"/>
                                            </p:txEl>
                                          </p:spTgt>
                                        </p:tgtEl>
                                        <p:attrNameLst>
                                          <p:attrName>style.visibility</p:attrName>
                                        </p:attrNameLst>
                                      </p:cBhvr>
                                      <p:to>
                                        <p:strVal val="visible"/>
                                      </p:to>
                                    </p:set>
                                    <p:anim calcmode="lin" valueType="num">
                                      <p:cBhvr>
                                        <p:cTn id="23" dur="1000" fill="hold"/>
                                        <p:tgtEl>
                                          <p:spTgt spid="26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261">
                                            <p:txEl>
                                              <p:pRg st="3" end="3"/>
                                            </p:txEl>
                                          </p:spTgt>
                                        </p:tgtEl>
                                        <p:attrNameLst>
                                          <p:attrName>style.visibility</p:attrName>
                                        </p:attrNameLst>
                                      </p:cBhvr>
                                      <p:to>
                                        <p:strVal val="visible"/>
                                      </p:to>
                                    </p:set>
                                    <p:anim calcmode="lin" valueType="num">
                                      <p:cBhvr>
                                        <p:cTn id="29" dur="1000" fill="hold"/>
                                        <p:tgtEl>
                                          <p:spTgt spid="261">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6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Executive functions, CEF and HEF"/>
          <p:cNvSpPr txBox="1"/>
          <p:nvPr>
            <p:ph type="title"/>
          </p:nvPr>
        </p:nvSpPr>
        <p:spPr>
          <a:prstGeom prst="rect">
            <a:avLst/>
          </a:prstGeom>
        </p:spPr>
        <p:txBody>
          <a:bodyPr lIns="45718" tIns="45718" rIns="45718" bIns="45718"/>
          <a:lstStyle/>
          <a:p>
            <a:pPr/>
            <a:r>
              <a:t>Executive functions, CEF and HEF</a:t>
            </a:r>
          </a:p>
        </p:txBody>
      </p:sp>
      <p:sp>
        <p:nvSpPr>
          <p:cNvPr id="267" name="The combination of different CEF used simultaneously in planning, reasoning and problem solving in order to achieve a goal."/>
          <p:cNvSpPr txBox="1"/>
          <p:nvPr>
            <p:ph type="body" sz="half" idx="1"/>
          </p:nvPr>
        </p:nvSpPr>
        <p:spPr>
          <a:xfrm>
            <a:off x="741305" y="3450449"/>
            <a:ext cx="6480172" cy="2193162"/>
          </a:xfrm>
          <a:prstGeom prst="rect">
            <a:avLst/>
          </a:prstGeom>
        </p:spPr>
        <p:txBody>
          <a:bodyPr lIns="45718" tIns="45718" rIns="45718" bIns="45718"/>
          <a:lstStyle>
            <a:lvl1pPr marL="200526" indent="-200526">
              <a:lnSpc>
                <a:spcPct val="150000"/>
              </a:lnSpc>
              <a:buSzPct val="100000"/>
              <a:buChar char="•"/>
              <a:defRPr b="1" sz="2000"/>
            </a:lvl1pPr>
          </a:lstStyle>
          <a:p>
            <a:pPr/>
            <a:r>
              <a:t>The combination of different CEF used simultaneously in planning, reasoning and problem solving in order to achieve a goal.</a:t>
            </a:r>
          </a:p>
        </p:txBody>
      </p:sp>
      <p:sp>
        <p:nvSpPr>
          <p:cNvPr id="268"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69"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
        <p:nvSpPr>
          <p:cNvPr id="270" name="HEF"/>
          <p:cNvSpPr txBox="1"/>
          <p:nvPr/>
        </p:nvSpPr>
        <p:spPr>
          <a:xfrm>
            <a:off x="700486" y="3000723"/>
            <a:ext cx="612137" cy="3752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150000"/>
              </a:lnSpc>
              <a:spcBef>
                <a:spcPts val="400"/>
              </a:spcBef>
              <a:defRPr b="1" sz="2000">
                <a:solidFill>
                  <a:schemeClr val="accent1"/>
                </a:solidFill>
                <a:latin typeface="Arial"/>
                <a:ea typeface="Arial"/>
                <a:cs typeface="Arial"/>
                <a:sym typeface="Arial"/>
              </a:defRPr>
            </a:lvl1pPr>
          </a:lstStyle>
          <a:p>
            <a:pPr/>
            <a:r>
              <a:t>HEF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67">
                                            <p:bg/>
                                          </p:spTgt>
                                        </p:tgtEl>
                                        <p:attrNameLst>
                                          <p:attrName>style.visibility</p:attrName>
                                        </p:attrNameLst>
                                      </p:cBhvr>
                                      <p:to>
                                        <p:strVal val="visible"/>
                                      </p:to>
                                    </p:set>
                                    <p:anim calcmode="lin" valueType="num">
                                      <p:cBhvr>
                                        <p:cTn id="7" dur="1000" fill="hold"/>
                                        <p:tgtEl>
                                          <p:spTgt spid="267">
                                            <p:bg/>
                                          </p:spTgt>
                                        </p:tgtEl>
                                        <p:attrNameLst>
                                          <p:attrName>ppt_w</p:attrName>
                                        </p:attrNameLst>
                                      </p:cBhvr>
                                      <p:tavLst>
                                        <p:tav tm="0">
                                          <p:val>
                                            <p:fltVal val="0"/>
                                          </p:val>
                                        </p:tav>
                                        <p:tav tm="100000">
                                          <p:val>
                                            <p:strVal val="#ppt_w"/>
                                          </p:val>
                                        </p:tav>
                                      </p:tavLst>
                                    </p:anim>
                                    <p:anim calcmode="lin" valueType="num">
                                      <p:cBhvr>
                                        <p:cTn id="8" dur="1000" fill="hold"/>
                                        <p:tgtEl>
                                          <p:spTgt spid="267">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67">
                                            <p:txEl>
                                              <p:pRg st="0" end="0"/>
                                            </p:txEl>
                                          </p:spTgt>
                                        </p:tgtEl>
                                        <p:attrNameLst>
                                          <p:attrName>style.visibility</p:attrName>
                                        </p:attrNameLst>
                                      </p:cBhvr>
                                      <p:to>
                                        <p:strVal val="visible"/>
                                      </p:to>
                                    </p:set>
                                    <p:anim calcmode="lin" valueType="num">
                                      <p:cBhvr>
                                        <p:cTn id="11" dur="1000" fill="hold"/>
                                        <p:tgtEl>
                                          <p:spTgt spid="26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6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Executive functions, CEF and HEF"/>
          <p:cNvSpPr txBox="1"/>
          <p:nvPr>
            <p:ph type="title"/>
          </p:nvPr>
        </p:nvSpPr>
        <p:spPr>
          <a:prstGeom prst="rect">
            <a:avLst/>
          </a:prstGeom>
        </p:spPr>
        <p:txBody>
          <a:bodyPr lIns="45718" tIns="45718" rIns="45718" bIns="45718"/>
          <a:lstStyle/>
          <a:p>
            <a:pPr/>
            <a:r>
              <a:t>Executive functions, CEF and HEF</a:t>
            </a:r>
          </a:p>
        </p:txBody>
      </p:sp>
      <p:sp>
        <p:nvSpPr>
          <p:cNvPr id="273" name="Creativity and a creative flow…"/>
          <p:cNvSpPr txBox="1"/>
          <p:nvPr>
            <p:ph type="body" sz="quarter" idx="1"/>
          </p:nvPr>
        </p:nvSpPr>
        <p:spPr>
          <a:xfrm>
            <a:off x="752696" y="3439057"/>
            <a:ext cx="6863875" cy="1647135"/>
          </a:xfrm>
          <a:prstGeom prst="rect">
            <a:avLst/>
          </a:prstGeom>
        </p:spPr>
        <p:txBody>
          <a:bodyPr lIns="45718" tIns="45718" rIns="45718" bIns="45718"/>
          <a:lstStyle/>
          <a:p>
            <a:pPr marL="170447" indent="-170447" defTabSz="777240">
              <a:lnSpc>
                <a:spcPct val="150000"/>
              </a:lnSpc>
              <a:spcBef>
                <a:spcPts val="300"/>
              </a:spcBef>
              <a:buSzPct val="100000"/>
              <a:buChar char="•"/>
              <a:defRPr b="1" sz="1700"/>
            </a:pPr>
            <a:r>
              <a:t>Creativity and a creative flow</a:t>
            </a:r>
          </a:p>
          <a:p>
            <a:pPr lvl="1" marL="494297" indent="-170447" defTabSz="777240">
              <a:lnSpc>
                <a:spcPct val="150000"/>
              </a:lnSpc>
              <a:spcBef>
                <a:spcPts val="300"/>
              </a:spcBef>
              <a:buChar char="•"/>
              <a:defRPr b="1" sz="1700"/>
            </a:pPr>
            <a:r>
              <a:t>Constraints and frames are beneficial for creativity in order to promote the ability of adaptation.</a:t>
            </a:r>
          </a:p>
          <a:p>
            <a:pPr defTabSz="388620">
              <a:spcBef>
                <a:spcPts val="0"/>
              </a:spcBef>
              <a:defRPr sz="2380">
                <a:solidFill>
                  <a:srgbClr val="202124"/>
                </a:solidFill>
                <a:latin typeface="+mj-lt"/>
                <a:ea typeface="+mj-ea"/>
                <a:cs typeface="+mj-cs"/>
                <a:sym typeface="Helvetica"/>
              </a:defRPr>
            </a:pPr>
            <a:r>
              <a:t> </a:t>
            </a:r>
          </a:p>
        </p:txBody>
      </p:sp>
      <p:sp>
        <p:nvSpPr>
          <p:cNvPr id="274"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75"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
        <p:nvSpPr>
          <p:cNvPr id="276" name="HEF"/>
          <p:cNvSpPr txBox="1"/>
          <p:nvPr/>
        </p:nvSpPr>
        <p:spPr>
          <a:xfrm>
            <a:off x="700486" y="3000723"/>
            <a:ext cx="612137" cy="3752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150000"/>
              </a:lnSpc>
              <a:spcBef>
                <a:spcPts val="400"/>
              </a:spcBef>
              <a:defRPr b="1" sz="2000">
                <a:solidFill>
                  <a:schemeClr val="accent1"/>
                </a:solidFill>
                <a:latin typeface="Arial"/>
                <a:ea typeface="Arial"/>
                <a:cs typeface="Arial"/>
                <a:sym typeface="Arial"/>
              </a:defRPr>
            </a:lvl1pPr>
          </a:lstStyle>
          <a:p>
            <a:pPr/>
            <a:r>
              <a:t>HEF</a:t>
            </a:r>
          </a:p>
        </p:txBody>
      </p:sp>
      <p:sp>
        <p:nvSpPr>
          <p:cNvPr id="277" name="Frank Gehry, one of the most acclaimed architects of the 20th century, particularly recognized for the spectacular Guggenheim Museum and Walt Disney Concert Hall, talks about how constraints and limitations are what really inspires his work."/>
          <p:cNvSpPr txBox="1"/>
          <p:nvPr/>
        </p:nvSpPr>
        <p:spPr>
          <a:xfrm>
            <a:off x="1462157" y="5498543"/>
            <a:ext cx="5747555" cy="7484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7200">
              <a:lnSpc>
                <a:spcPct val="125000"/>
              </a:lnSpc>
              <a:spcBef>
                <a:spcPts val="1000"/>
              </a:spcBef>
              <a:defRPr spc="-10" sz="1200">
                <a:latin typeface="Times New Roman"/>
                <a:ea typeface="Times New Roman"/>
                <a:cs typeface="Times New Roman"/>
                <a:sym typeface="Times New Roman"/>
              </a:defRPr>
            </a:lvl1pPr>
          </a:lstStyle>
          <a:p>
            <a:pPr/>
            <a:r>
              <a:t>Frank Gehry, one of the most acclaimed architects of the 20th century, particularly recognized for the spectacular Guggenheim Museum and Walt Disney Concert Hall, talks about how constraints and limitations are what really inspires his work.</a:t>
            </a:r>
          </a:p>
        </p:txBody>
      </p:sp>
      <p:sp>
        <p:nvSpPr>
          <p:cNvPr id="278" name="Illustration by Sofie Violett Pehrsson"/>
          <p:cNvSpPr txBox="1"/>
          <p:nvPr/>
        </p:nvSpPr>
        <p:spPr>
          <a:xfrm>
            <a:off x="7370638" y="6518578"/>
            <a:ext cx="1525712" cy="193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00"/>
            </a:lvl1pPr>
          </a:lstStyle>
          <a:p>
            <a:pPr/>
            <a:r>
              <a:t>Illustration by Sofie Violett Pehrsson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73">
                                            <p:bg/>
                                          </p:spTgt>
                                        </p:tgtEl>
                                        <p:attrNameLst>
                                          <p:attrName>style.visibility</p:attrName>
                                        </p:attrNameLst>
                                      </p:cBhvr>
                                      <p:to>
                                        <p:strVal val="visible"/>
                                      </p:to>
                                    </p:set>
                                    <p:anim calcmode="lin" valueType="num">
                                      <p:cBhvr>
                                        <p:cTn id="7" dur="1000" fill="hold"/>
                                        <p:tgtEl>
                                          <p:spTgt spid="273">
                                            <p:bg/>
                                          </p:spTgt>
                                        </p:tgtEl>
                                        <p:attrNameLst>
                                          <p:attrName>ppt_w</p:attrName>
                                        </p:attrNameLst>
                                      </p:cBhvr>
                                      <p:tavLst>
                                        <p:tav tm="0">
                                          <p:val>
                                            <p:fltVal val="0"/>
                                          </p:val>
                                        </p:tav>
                                        <p:tav tm="100000">
                                          <p:val>
                                            <p:strVal val="#ppt_w"/>
                                          </p:val>
                                        </p:tav>
                                      </p:tavLst>
                                    </p:anim>
                                    <p:anim calcmode="lin" valueType="num">
                                      <p:cBhvr>
                                        <p:cTn id="8" dur="1000" fill="hold"/>
                                        <p:tgtEl>
                                          <p:spTgt spid="273">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73">
                                            <p:txEl>
                                              <p:pRg st="0" end="0"/>
                                            </p:txEl>
                                          </p:spTgt>
                                        </p:tgtEl>
                                        <p:attrNameLst>
                                          <p:attrName>style.visibility</p:attrName>
                                        </p:attrNameLst>
                                      </p:cBhvr>
                                      <p:to>
                                        <p:strVal val="visible"/>
                                      </p:to>
                                    </p:set>
                                    <p:anim calcmode="lin" valueType="num">
                                      <p:cBhvr>
                                        <p:cTn id="11" dur="1000" fill="hold"/>
                                        <p:tgtEl>
                                          <p:spTgt spid="27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273">
                                            <p:txEl>
                                              <p:pRg st="1" end="1"/>
                                            </p:txEl>
                                          </p:spTgt>
                                        </p:tgtEl>
                                        <p:attrNameLst>
                                          <p:attrName>style.visibility</p:attrName>
                                        </p:attrNameLst>
                                      </p:cBhvr>
                                      <p:to>
                                        <p:strVal val="visible"/>
                                      </p:to>
                                    </p:set>
                                    <p:anim calcmode="lin" valueType="num">
                                      <p:cBhvr>
                                        <p:cTn id="17" dur="1000" fill="hold"/>
                                        <p:tgtEl>
                                          <p:spTgt spid="27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7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273">
                                            <p:txEl>
                                              <p:pRg st="2" end="2"/>
                                            </p:txEl>
                                          </p:spTgt>
                                        </p:tgtEl>
                                        <p:attrNameLst>
                                          <p:attrName>style.visibility</p:attrName>
                                        </p:attrNameLst>
                                      </p:cBhvr>
                                      <p:to>
                                        <p:strVal val="visible"/>
                                      </p:to>
                                    </p:set>
                                    <p:anim calcmode="lin" valueType="num">
                                      <p:cBhvr>
                                        <p:cTn id="23" dur="1000" fill="hold"/>
                                        <p:tgtEl>
                                          <p:spTgt spid="27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3" fill="hold">
                                  <p:stCondLst>
                                    <p:cond delay="0"/>
                                  </p:stCondLst>
                                  <p:iterate type="el" backwards="0">
                                    <p:tmAbs val="0"/>
                                  </p:iterate>
                                  <p:childTnLst>
                                    <p:set>
                                      <p:cBhvr>
                                        <p:cTn id="28" fill="hold"/>
                                        <p:tgtEl>
                                          <p:spTgt spid="277"/>
                                        </p:tgtEl>
                                        <p:attrNameLst>
                                          <p:attrName>style.visibility</p:attrName>
                                        </p:attrNameLst>
                                      </p:cBhvr>
                                      <p:to>
                                        <p:strVal val="visible"/>
                                      </p:to>
                                    </p:set>
                                    <p:anim calcmode="lin" valueType="num">
                                      <p:cBhvr>
                                        <p:cTn id="29" dur="2500" fill="hold"/>
                                        <p:tgtEl>
                                          <p:spTgt spid="277"/>
                                        </p:tgtEl>
                                        <p:attrNameLst>
                                          <p:attrName>ppt_w</p:attrName>
                                        </p:attrNameLst>
                                      </p:cBhvr>
                                      <p:tavLst>
                                        <p:tav tm="0">
                                          <p:val>
                                            <p:fltVal val="0"/>
                                          </p:val>
                                        </p:tav>
                                        <p:tav tm="100000">
                                          <p:val>
                                            <p:strVal val="#ppt_w"/>
                                          </p:val>
                                        </p:tav>
                                      </p:tavLst>
                                    </p:anim>
                                    <p:anim calcmode="lin" valueType="num">
                                      <p:cBhvr>
                                        <p:cTn id="30" dur="2500" fill="hold"/>
                                        <p:tgtEl>
                                          <p:spTgt spid="2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3" grpId="1"/>
      <p:bldP build="whole" bldLvl="1" animBg="1" rev="0" advAuto="0" spid="277"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Earlier focus of EF"/>
          <p:cNvSpPr txBox="1"/>
          <p:nvPr>
            <p:ph type="title"/>
          </p:nvPr>
        </p:nvSpPr>
        <p:spPr>
          <a:prstGeom prst="rect">
            <a:avLst/>
          </a:prstGeom>
        </p:spPr>
        <p:txBody>
          <a:bodyPr lIns="45718" tIns="45718" rIns="45718" bIns="45718"/>
          <a:lstStyle/>
          <a:p>
            <a:pPr/>
            <a:r>
              <a:t>Earlier focus of EF</a:t>
            </a:r>
          </a:p>
        </p:txBody>
      </p:sp>
      <p:sp>
        <p:nvSpPr>
          <p:cNvPr id="281" name="Deficits in EF capacity have been studied in relation to different disorders such as……"/>
          <p:cNvSpPr txBox="1"/>
          <p:nvPr>
            <p:ph type="body" sz="half" idx="1"/>
          </p:nvPr>
        </p:nvSpPr>
        <p:spPr>
          <a:xfrm>
            <a:off x="707132" y="2732803"/>
            <a:ext cx="7001369" cy="2829372"/>
          </a:xfrm>
          <a:prstGeom prst="rect">
            <a:avLst/>
          </a:prstGeom>
        </p:spPr>
        <p:txBody>
          <a:bodyPr lIns="45718" tIns="45718" rIns="45718" bIns="45718"/>
          <a:lstStyle/>
          <a:p>
            <a:pPr marL="200526" indent="-200526">
              <a:lnSpc>
                <a:spcPct val="150000"/>
              </a:lnSpc>
              <a:buSzPct val="100000"/>
              <a:buChar char="•"/>
              <a:defRPr b="1" sz="2000"/>
            </a:pPr>
            <a:r>
              <a:t>Deficits in EF capacity have been studied in relation to different disorders such as…</a:t>
            </a:r>
          </a:p>
          <a:p>
            <a:pPr lvl="1" marL="581526" indent="-200526">
              <a:lnSpc>
                <a:spcPct val="150000"/>
              </a:lnSpc>
              <a:buChar char="•"/>
              <a:defRPr b="1" sz="2000"/>
            </a:pPr>
            <a:r>
              <a:t>ADHD, autism, schizophrenia, bipolar disorder, depression, addiction, etc.</a:t>
            </a:r>
          </a:p>
          <a:p>
            <a:pPr marL="200526" indent="-200526">
              <a:lnSpc>
                <a:spcPct val="150000"/>
              </a:lnSpc>
              <a:buSzPct val="100000"/>
              <a:buChar char="•"/>
              <a:defRPr b="1" sz="2000"/>
            </a:pPr>
            <a:r>
              <a:t>Is lower capacity of EF a consequence of a disorder or the cause? </a:t>
            </a:r>
          </a:p>
        </p:txBody>
      </p:sp>
      <p:sp>
        <p:nvSpPr>
          <p:cNvPr id="282"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83"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anim calcmode="lin" valueType="num">
                                      <p:cBhvr>
                                        <p:cTn id="7" dur="1000" fill="hold"/>
                                        <p:tgtEl>
                                          <p:spTgt spid="281">
                                            <p:bg/>
                                          </p:spTgt>
                                        </p:tgtEl>
                                        <p:attrNameLst>
                                          <p:attrName>ppt_w</p:attrName>
                                        </p:attrNameLst>
                                      </p:cBhvr>
                                      <p:tavLst>
                                        <p:tav tm="0">
                                          <p:val>
                                            <p:fltVal val="0"/>
                                          </p:val>
                                        </p:tav>
                                        <p:tav tm="100000">
                                          <p:val>
                                            <p:strVal val="#ppt_w"/>
                                          </p:val>
                                        </p:tav>
                                      </p:tavLst>
                                    </p:anim>
                                    <p:anim calcmode="lin" valueType="num">
                                      <p:cBhvr>
                                        <p:cTn id="8" dur="1000" fill="hold"/>
                                        <p:tgtEl>
                                          <p:spTgt spid="281">
                                            <p:bg/>
                                          </p:spTgt>
                                        </p:tgtEl>
                                        <p:attrNameLst>
                                          <p:attrName>ppt_h</p:attrName>
                                        </p:attrNameLst>
                                      </p:cBhvr>
                                      <p:tavLst>
                                        <p:tav tm="0">
                                          <p:val>
                                            <p:fltVal val="0"/>
                                          </p:val>
                                        </p:tav>
                                        <p:tav tm="100000">
                                          <p:val>
                                            <p:strVal val="#ppt_h"/>
                                          </p:val>
                                        </p:tav>
                                      </p:tavLst>
                                    </p:anim>
                                    <p:anim calcmode="lin" valueType="num">
                                      <p:cBhvr>
                                        <p:cTn id="9" dur="1000" fill="hold"/>
                                        <p:tgtEl>
                                          <p:spTgt spid="28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281">
                                            <p:txEl>
                                              <p:pRg st="0" end="0"/>
                                            </p:txEl>
                                          </p:spTgt>
                                        </p:tgtEl>
                                        <p:attrNameLst>
                                          <p:attrName>style.visibility</p:attrName>
                                        </p:attrNameLst>
                                      </p:cBhvr>
                                      <p:to>
                                        <p:strVal val="visible"/>
                                      </p:to>
                                    </p:set>
                                    <p:anim calcmode="lin" valueType="num">
                                      <p:cBhvr>
                                        <p:cTn id="13" dur="1000" fill="hold"/>
                                        <p:tgtEl>
                                          <p:spTgt spid="28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8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281">
                                            <p:txEl>
                                              <p:pRg st="1" end="1"/>
                                            </p:txEl>
                                          </p:spTgt>
                                        </p:tgtEl>
                                        <p:attrNameLst>
                                          <p:attrName>style.visibility</p:attrName>
                                        </p:attrNameLst>
                                      </p:cBhvr>
                                      <p:to>
                                        <p:strVal val="visible"/>
                                      </p:to>
                                    </p:set>
                                    <p:anim calcmode="lin" valueType="num">
                                      <p:cBhvr>
                                        <p:cTn id="21" dur="1000" fill="hold"/>
                                        <p:tgtEl>
                                          <p:spTgt spid="28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8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8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8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281">
                                            <p:txEl>
                                              <p:pRg st="2" end="2"/>
                                            </p:txEl>
                                          </p:spTgt>
                                        </p:tgtEl>
                                        <p:attrNameLst>
                                          <p:attrName>style.visibility</p:attrName>
                                        </p:attrNameLst>
                                      </p:cBhvr>
                                      <p:to>
                                        <p:strVal val="visible"/>
                                      </p:to>
                                    </p:set>
                                    <p:anim calcmode="lin" valueType="num">
                                      <p:cBhvr>
                                        <p:cTn id="29" dur="1000" fill="hold"/>
                                        <p:tgtEl>
                                          <p:spTgt spid="28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8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28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8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sp>
        <p:nvSpPr>
          <p:cNvPr id="286" name="Shape 355"/>
          <p:cNvSpPr/>
          <p:nvPr/>
        </p:nvSpPr>
        <p:spPr>
          <a:xfrm>
            <a:off x="1853476" y="5667109"/>
            <a:ext cx="5814968" cy="704854"/>
          </a:xfrm>
          <a:prstGeom prst="rect">
            <a:avLst/>
          </a:prstGeom>
          <a:solidFill>
            <a:srgbClr val="FFFFFF"/>
          </a:solidFill>
          <a:ln w="12700">
            <a:miter lim="400000"/>
          </a:ln>
        </p:spPr>
        <p:txBody>
          <a:bodyPr lIns="45718" tIns="45718" rIns="45718" bIns="45718" anchor="ctr"/>
          <a:lstStyle/>
          <a:p>
            <a:pPr algn="ctr" defTabSz="584200">
              <a:defRPr>
                <a:latin typeface="Helvetica Light"/>
                <a:ea typeface="Helvetica Light"/>
                <a:cs typeface="Helvetica Light"/>
                <a:sym typeface="Helvetica Light"/>
              </a:defRPr>
            </a:pPr>
          </a:p>
        </p:txBody>
      </p:sp>
      <p:sp>
        <p:nvSpPr>
          <p:cNvPr id="287" name="Shape 356"/>
          <p:cNvSpPr/>
          <p:nvPr/>
        </p:nvSpPr>
        <p:spPr>
          <a:xfrm>
            <a:off x="940078" y="2756562"/>
            <a:ext cx="321952" cy="4103426"/>
          </a:xfrm>
          <a:prstGeom prst="rect">
            <a:avLst/>
          </a:prstGeom>
          <a:solidFill>
            <a:srgbClr val="FFFFFF"/>
          </a:solidFill>
          <a:ln w="12700">
            <a:miter lim="400000"/>
          </a:ln>
        </p:spPr>
        <p:txBody>
          <a:bodyPr lIns="45718" tIns="45718" rIns="45718" bIns="45718" anchor="ctr"/>
          <a:lstStyle/>
          <a:p>
            <a:pPr algn="ctr" defTabSz="584200">
              <a:defRPr>
                <a:solidFill>
                  <a:srgbClr val="FFFFFF"/>
                </a:solidFill>
                <a:latin typeface="Helvetica Light"/>
                <a:ea typeface="Helvetica Light"/>
                <a:cs typeface="Helvetica Light"/>
                <a:sym typeface="Helvetica Light"/>
              </a:defRPr>
            </a:pPr>
          </a:p>
        </p:txBody>
      </p:sp>
      <p:pic>
        <p:nvPicPr>
          <p:cNvPr id="288" name="image21.png" descr="image21.png"/>
          <p:cNvPicPr>
            <a:picLocks noChangeAspect="1"/>
          </p:cNvPicPr>
          <p:nvPr/>
        </p:nvPicPr>
        <p:blipFill>
          <a:blip r:embed="rId2">
            <a:extLst/>
          </a:blip>
          <a:stretch>
            <a:fillRect/>
          </a:stretch>
        </p:blipFill>
        <p:spPr>
          <a:xfrm>
            <a:off x="1561058" y="2693995"/>
            <a:ext cx="5672649" cy="2839606"/>
          </a:xfrm>
          <a:prstGeom prst="rect">
            <a:avLst/>
          </a:prstGeom>
          <a:ln w="12700">
            <a:miter lim="400000"/>
          </a:ln>
        </p:spPr>
      </p:pic>
      <p:sp>
        <p:nvSpPr>
          <p:cNvPr id="289" name="Shape 358"/>
          <p:cNvSpPr/>
          <p:nvPr/>
        </p:nvSpPr>
        <p:spPr>
          <a:xfrm>
            <a:off x="985048" y="2810731"/>
            <a:ext cx="924042" cy="2606134"/>
          </a:xfrm>
          <a:prstGeom prst="rect">
            <a:avLst/>
          </a:prstGeom>
          <a:solidFill>
            <a:srgbClr val="FFFFFF"/>
          </a:solidFill>
          <a:ln w="12700">
            <a:miter lim="400000"/>
          </a:ln>
        </p:spPr>
        <p:txBody>
          <a:bodyPr lIns="45718" tIns="45718" rIns="45718" bIns="45718" anchor="ctr"/>
          <a:lstStyle/>
          <a:p>
            <a:pPr algn="ctr" defTabSz="410763">
              <a:defRPr sz="1600">
                <a:solidFill>
                  <a:srgbClr val="FFFFFF"/>
                </a:solidFill>
                <a:latin typeface="Helvetica Light"/>
                <a:ea typeface="Helvetica Light"/>
                <a:cs typeface="Helvetica Light"/>
                <a:sym typeface="Helvetica Light"/>
              </a:defRPr>
            </a:pPr>
          </a:p>
        </p:txBody>
      </p:sp>
      <p:sp>
        <p:nvSpPr>
          <p:cNvPr id="290" name="Shape 359"/>
          <p:cNvSpPr/>
          <p:nvPr/>
        </p:nvSpPr>
        <p:spPr>
          <a:xfrm>
            <a:off x="985050" y="5179817"/>
            <a:ext cx="7298534" cy="348262"/>
          </a:xfrm>
          <a:prstGeom prst="rect">
            <a:avLst/>
          </a:prstGeom>
          <a:solidFill>
            <a:srgbClr val="FFFFFF"/>
          </a:solidFill>
          <a:ln w="12700">
            <a:miter lim="400000"/>
          </a:ln>
        </p:spPr>
        <p:txBody>
          <a:bodyPr lIns="45718" tIns="45718" rIns="45718" bIns="45718" anchor="ctr"/>
          <a:lstStyle/>
          <a:p>
            <a:pPr algn="ctr" defTabSz="410763">
              <a:defRPr sz="1600">
                <a:latin typeface="Helvetica Light"/>
                <a:ea typeface="Helvetica Light"/>
                <a:cs typeface="Helvetica Light"/>
                <a:sym typeface="Helvetica Light"/>
              </a:defRPr>
            </a:pPr>
          </a:p>
        </p:txBody>
      </p:sp>
      <p:sp>
        <p:nvSpPr>
          <p:cNvPr id="291" name="Shape 360"/>
          <p:cNvSpPr/>
          <p:nvPr/>
        </p:nvSpPr>
        <p:spPr>
          <a:xfrm>
            <a:off x="1861133" y="3836966"/>
            <a:ext cx="1479545" cy="1758547"/>
          </a:xfrm>
          <a:prstGeom prst="ellipse">
            <a:avLst/>
          </a:prstGeom>
          <a:ln w="38100">
            <a:solidFill>
              <a:srgbClr val="424242"/>
            </a:solidFill>
            <a:miter lim="400000"/>
          </a:ln>
        </p:spPr>
        <p:txBody>
          <a:bodyPr lIns="45718" tIns="45718" rIns="45718" bIns="45718" anchor="ctr"/>
          <a:lstStyle/>
          <a:p>
            <a:pPr algn="ctr" defTabSz="410763">
              <a:defRPr sz="1600">
                <a:latin typeface="Helvetica Light"/>
                <a:ea typeface="Helvetica Light"/>
                <a:cs typeface="Helvetica Light"/>
                <a:sym typeface="Helvetica Light"/>
              </a:defRPr>
            </a:pPr>
          </a:p>
        </p:txBody>
      </p:sp>
      <p:sp>
        <p:nvSpPr>
          <p:cNvPr id="292" name="Shape 361"/>
          <p:cNvSpPr txBox="1"/>
          <p:nvPr/>
        </p:nvSpPr>
        <p:spPr>
          <a:xfrm>
            <a:off x="7805962" y="3831280"/>
            <a:ext cx="569597" cy="94280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6000">
                <a:latin typeface="Arial"/>
                <a:ea typeface="Arial"/>
                <a:cs typeface="Arial"/>
                <a:sym typeface="Arial"/>
              </a:defRPr>
            </a:lvl1pPr>
          </a:lstStyle>
          <a:p>
            <a:pPr/>
            <a:r>
              <a:t>?</a:t>
            </a:r>
          </a:p>
        </p:txBody>
      </p:sp>
      <p:sp>
        <p:nvSpPr>
          <p:cNvPr id="293" name="Earlier focus of EF"/>
          <p:cNvSpPr txBox="1"/>
          <p:nvPr>
            <p:ph type="title"/>
          </p:nvPr>
        </p:nvSpPr>
        <p:spPr>
          <a:prstGeom prst="rect">
            <a:avLst/>
          </a:prstGeom>
        </p:spPr>
        <p:txBody>
          <a:bodyPr lIns="45718" tIns="45718" rIns="45718" bIns="45718"/>
          <a:lstStyle/>
          <a:p>
            <a:pPr/>
            <a:r>
              <a:t>Earlier focus of EF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1"/>
                                        </p:tgtEl>
                                        <p:attrNameLst>
                                          <p:attrName>style.visibility</p:attrName>
                                        </p:attrNameLst>
                                      </p:cBhvr>
                                      <p:to>
                                        <p:strVal val="visible"/>
                                      </p:to>
                                    </p:set>
                                    <p:anim calcmode="lin" valueType="num">
                                      <p:cBhvr>
                                        <p:cTn id="7" dur="1000" fill="hold"/>
                                        <p:tgtEl>
                                          <p:spTgt spid="291"/>
                                        </p:tgtEl>
                                        <p:attrNameLst>
                                          <p:attrName>ppt_x</p:attrName>
                                        </p:attrNameLst>
                                      </p:cBhvr>
                                      <p:tavLst>
                                        <p:tav tm="0">
                                          <p:val>
                                            <p:strVal val="#ppt_x"/>
                                          </p:val>
                                        </p:tav>
                                        <p:tav tm="100000">
                                          <p:val>
                                            <p:strVal val="#ppt_x"/>
                                          </p:val>
                                        </p:tav>
                                      </p:tavLst>
                                    </p:anim>
                                    <p:anim calcmode="lin" valueType="num">
                                      <p:cBhvr>
                                        <p:cTn id="8" dur="1000" fill="hold"/>
                                        <p:tgtEl>
                                          <p:spTgt spid="2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path" nodeType="clickEffect" presetSubtype="0" presetID="-1" grpId="2" accel="50000" decel="50000" fill="hold">
                                  <p:stCondLst>
                                    <p:cond delay="0"/>
                                  </p:stCondLst>
                                  <p:childTnLst>
                                    <p:animMotion path="M 0.000000 0.000000 L 0.333028 -0.057548" origin="layout" pathEditMode="relative">
                                      <p:cBhvr>
                                        <p:cTn id="12" dur="1000" fill="hold"/>
                                        <p:tgtEl>
                                          <p:spTgt spid="291"/>
                                        </p:tgtEl>
                                        <p:attrNameLst>
                                          <p:attrName>ppt_x</p:attrName>
                                          <p:attrName>ppt_y</p:attrName>
                                        </p:attrNameLst>
                                      </p:cBhvr>
                                    </p:animMotion>
                                  </p:childTnLst>
                                </p:cTn>
                              </p:par>
                            </p:childTnLst>
                          </p:cTn>
                        </p:par>
                        <p:par>
                          <p:cTn id="13" fill="hold">
                            <p:stCondLst>
                              <p:cond delay="0"/>
                            </p:stCondLst>
                            <p:childTnLst>
                              <p:par>
                                <p:cTn id="14" presetClass="emph" nodeType="afterEffect" presetSubtype="0" presetID="6" grpId="3" accel="50000" decel="50000" fill="hold">
                                  <p:stCondLst>
                                    <p:cond delay="0"/>
                                  </p:stCondLst>
                                  <p:childTnLst>
                                    <p:animScale>
                                      <p:cBhvr>
                                        <p:cTn id="15" dur="1000" fill="hold"/>
                                        <p:tgtEl>
                                          <p:spTgt spid="291"/>
                                        </p:tgtEl>
                                      </p:cBhvr>
                                      <p:by x="153357" y="153357"/>
                                    </p:animScale>
                                  </p:childTnLst>
                                </p:cTn>
                              </p:par>
                            </p:childTnLst>
                          </p:cTn>
                        </p:par>
                        <p:par>
                          <p:cTn id="16" fill="hold">
                            <p:stCondLst>
                              <p:cond delay="1000"/>
                            </p:stCondLst>
                            <p:childTnLst>
                              <p:par>
                                <p:cTn id="17" presetClass="entr" nodeType="afterEffect" presetSubtype="10" presetID="19" grpId="4" fill="hold">
                                  <p:stCondLst>
                                    <p:cond delay="0"/>
                                  </p:stCondLst>
                                  <p:iterate type="el" backwards="0">
                                    <p:tmAbs val="0"/>
                                  </p:iterate>
                                  <p:childTnLst>
                                    <p:set>
                                      <p:cBhvr>
                                        <p:cTn id="18" fill="hold"/>
                                        <p:tgtEl>
                                          <p:spTgt spid="292"/>
                                        </p:tgtEl>
                                        <p:attrNameLst>
                                          <p:attrName>style.visibility</p:attrName>
                                        </p:attrNameLst>
                                      </p:cBhvr>
                                      <p:to>
                                        <p:strVal val="visible"/>
                                      </p:to>
                                    </p:set>
                                    <p:anim calcmode="lin" valueType="num">
                                      <p:cBhvr>
                                        <p:cTn id="19" dur="1250" fill="hold"/>
                                        <p:tgtEl>
                                          <p:spTgt spid="292"/>
                                        </p:tgtEl>
                                        <p:attrNameLst>
                                          <p:attrName>ppt_w</p:attrName>
                                        </p:attrNameLst>
                                      </p:cBhvr>
                                      <p:tavLst>
                                        <p:tav tm="0" fmla="#ppt_w*sin(2.5*pi*$)">
                                          <p:val>
                                            <p:fltVal val="0"/>
                                          </p:val>
                                        </p:tav>
                                        <p:tav tm="100000">
                                          <p:val>
                                            <p:fltVal val="1"/>
                                          </p:val>
                                        </p:tav>
                                      </p:tavLst>
                                    </p:anim>
                                    <p:anim calcmode="lin" valueType="num">
                                      <p:cBhvr>
                                        <p:cTn id="20" dur="1250" fill="hold"/>
                                        <p:tgtEl>
                                          <p:spTgt spid="2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4"/>
      <p:bldP build="whole" bldLvl="1" animBg="1" rev="0" advAuto="0" spid="291" grpId="3"/>
      <p:bldP build="whole" bldLvl="1" animBg="1" rev="0" advAuto="0" spid="29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Aim"/>
          <p:cNvSpPr txBox="1"/>
          <p:nvPr>
            <p:ph type="title"/>
          </p:nvPr>
        </p:nvSpPr>
        <p:spPr>
          <a:prstGeom prst="rect">
            <a:avLst/>
          </a:prstGeom>
        </p:spPr>
        <p:txBody>
          <a:bodyPr lIns="45718" tIns="45718" rIns="45718" bIns="45718"/>
          <a:lstStyle/>
          <a:p>
            <a:pPr/>
            <a:r>
              <a:t>Aim </a:t>
            </a:r>
          </a:p>
        </p:txBody>
      </p:sp>
      <p:sp>
        <p:nvSpPr>
          <p:cNvPr id="296" name="Based on the idea that self-regulation is essential for adaptation (survival of the fittest), the capacity of EF should play an important role both when it comes to preventing disorders but even more for successful behaviors.…"/>
          <p:cNvSpPr txBox="1"/>
          <p:nvPr>
            <p:ph type="body" sz="half" idx="1"/>
          </p:nvPr>
        </p:nvSpPr>
        <p:spPr>
          <a:xfrm>
            <a:off x="695740" y="2653064"/>
            <a:ext cx="6842518" cy="3501322"/>
          </a:xfrm>
          <a:prstGeom prst="rect">
            <a:avLst/>
          </a:prstGeom>
        </p:spPr>
        <p:txBody>
          <a:bodyPr lIns="45718" tIns="45718" rIns="45718" bIns="45718"/>
          <a:lstStyle/>
          <a:p>
            <a:pPr marL="172452" indent="-172452" defTabSz="786384">
              <a:lnSpc>
                <a:spcPct val="150000"/>
              </a:lnSpc>
              <a:spcBef>
                <a:spcPts val="300"/>
              </a:spcBef>
              <a:buSzPct val="100000"/>
              <a:buChar char="•"/>
              <a:defRPr b="1" sz="1720"/>
            </a:pPr>
            <a:r>
              <a:t>Based on the idea that self-regulation is essential for adaptation (survival of the fittest), the capacity of EF should play an important role both when it comes to preventing disorders but even more for successful behaviors.</a:t>
            </a:r>
          </a:p>
          <a:p>
            <a:pPr lvl="1" marL="500112" indent="-172452" defTabSz="786384">
              <a:lnSpc>
                <a:spcPct val="150000"/>
              </a:lnSpc>
              <a:spcBef>
                <a:spcPts val="300"/>
              </a:spcBef>
              <a:buChar char="•"/>
              <a:defRPr b="1" sz="1720"/>
            </a:pPr>
            <a:r>
              <a:t>Especially in a quickly changing environment with a large degree of information processing.</a:t>
            </a:r>
          </a:p>
          <a:p>
            <a:pPr marL="172452" indent="-172452" defTabSz="786384">
              <a:lnSpc>
                <a:spcPct val="150000"/>
              </a:lnSpc>
              <a:spcBef>
                <a:spcPts val="300"/>
              </a:spcBef>
              <a:buSzPct val="100000"/>
              <a:buChar char="•"/>
              <a:defRPr b="1" sz="1720"/>
            </a:pPr>
            <a:r>
              <a:t>Investigate the relations between EF and successful behaviors with a focus on </a:t>
            </a:r>
            <a:r>
              <a:rPr i="1"/>
              <a:t>creative flow</a:t>
            </a:r>
            <a:r>
              <a:t> and </a:t>
            </a:r>
            <a:r>
              <a:rPr i="1"/>
              <a:t>cognitive flexibility.</a:t>
            </a:r>
          </a:p>
        </p:txBody>
      </p:sp>
      <p:sp>
        <p:nvSpPr>
          <p:cNvPr id="297"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98"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296">
                                            <p:bg/>
                                          </p:spTgt>
                                        </p:tgtEl>
                                        <p:attrNameLst>
                                          <p:attrName>style.visibility</p:attrName>
                                        </p:attrNameLst>
                                      </p:cBhvr>
                                      <p:to>
                                        <p:strVal val="visible"/>
                                      </p:to>
                                    </p:set>
                                    <p:anim calcmode="lin" valueType="num">
                                      <p:cBhvr>
                                        <p:cTn id="7" dur="1000" fill="hold"/>
                                        <p:tgtEl>
                                          <p:spTgt spid="296">
                                            <p:bg/>
                                          </p:spTgt>
                                        </p:tgtEl>
                                        <p:attrNameLst>
                                          <p:attrName>ppt_w</p:attrName>
                                        </p:attrNameLst>
                                      </p:cBhvr>
                                      <p:tavLst>
                                        <p:tav tm="0">
                                          <p:val>
                                            <p:fltVal val="0"/>
                                          </p:val>
                                        </p:tav>
                                        <p:tav tm="100000">
                                          <p:val>
                                            <p:strVal val="#ppt_w"/>
                                          </p:val>
                                        </p:tav>
                                      </p:tavLst>
                                    </p:anim>
                                    <p:anim calcmode="lin" valueType="num">
                                      <p:cBhvr>
                                        <p:cTn id="8" dur="1000" fill="hold"/>
                                        <p:tgtEl>
                                          <p:spTgt spid="296">
                                            <p:bg/>
                                          </p:spTgt>
                                        </p:tgtEl>
                                        <p:attrNameLst>
                                          <p:attrName>ppt_h</p:attrName>
                                        </p:attrNameLst>
                                      </p:cBhvr>
                                      <p:tavLst>
                                        <p:tav tm="0">
                                          <p:val>
                                            <p:fltVal val="0"/>
                                          </p:val>
                                        </p:tav>
                                        <p:tav tm="100000">
                                          <p:val>
                                            <p:strVal val="#ppt_h"/>
                                          </p:val>
                                        </p:tav>
                                      </p:tavLst>
                                    </p:anim>
                                    <p:anim calcmode="lin" valueType="num">
                                      <p:cBhvr>
                                        <p:cTn id="9" dur="1000" fill="hold"/>
                                        <p:tgtEl>
                                          <p:spTgt spid="29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296">
                                            <p:txEl>
                                              <p:pRg st="0" end="0"/>
                                            </p:txEl>
                                          </p:spTgt>
                                        </p:tgtEl>
                                        <p:attrNameLst>
                                          <p:attrName>style.visibility</p:attrName>
                                        </p:attrNameLst>
                                      </p:cBhvr>
                                      <p:to>
                                        <p:strVal val="visible"/>
                                      </p:to>
                                    </p:set>
                                    <p:anim calcmode="lin" valueType="num">
                                      <p:cBhvr>
                                        <p:cTn id="13" dur="1000" fill="hold"/>
                                        <p:tgtEl>
                                          <p:spTgt spid="29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9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9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296">
                                            <p:txEl>
                                              <p:pRg st="1" end="1"/>
                                            </p:txEl>
                                          </p:spTgt>
                                        </p:tgtEl>
                                        <p:attrNameLst>
                                          <p:attrName>style.visibility</p:attrName>
                                        </p:attrNameLst>
                                      </p:cBhvr>
                                      <p:to>
                                        <p:strVal val="visible"/>
                                      </p:to>
                                    </p:set>
                                    <p:anim calcmode="lin" valueType="num">
                                      <p:cBhvr>
                                        <p:cTn id="21" dur="1000" fill="hold"/>
                                        <p:tgtEl>
                                          <p:spTgt spid="29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9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9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9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296">
                                            <p:txEl>
                                              <p:pRg st="2" end="2"/>
                                            </p:txEl>
                                          </p:spTgt>
                                        </p:tgtEl>
                                        <p:attrNameLst>
                                          <p:attrName>style.visibility</p:attrName>
                                        </p:attrNameLst>
                                      </p:cBhvr>
                                      <p:to>
                                        <p:strVal val="visible"/>
                                      </p:to>
                                    </p:set>
                                    <p:anim calcmode="lin" valueType="num">
                                      <p:cBhvr>
                                        <p:cTn id="29" dur="1000" fill="hold"/>
                                        <p:tgtEl>
                                          <p:spTgt spid="296">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96">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29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9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Choice of research population"/>
          <p:cNvSpPr txBox="1"/>
          <p:nvPr>
            <p:ph type="title"/>
          </p:nvPr>
        </p:nvSpPr>
        <p:spPr>
          <a:prstGeom prst="rect">
            <a:avLst/>
          </a:prstGeom>
        </p:spPr>
        <p:txBody>
          <a:bodyPr lIns="45718" tIns="45718" rIns="45718" bIns="45718"/>
          <a:lstStyle/>
          <a:p>
            <a:pPr/>
            <a:r>
              <a:t>Choice of research population</a:t>
            </a:r>
          </a:p>
        </p:txBody>
      </p:sp>
      <p:sp>
        <p:nvSpPr>
          <p:cNvPr id="301" name="Soccer…"/>
          <p:cNvSpPr txBox="1"/>
          <p:nvPr>
            <p:ph type="body" sz="half" idx="1"/>
          </p:nvPr>
        </p:nvSpPr>
        <p:spPr>
          <a:xfrm>
            <a:off x="741305" y="2584717"/>
            <a:ext cx="7318277" cy="2829373"/>
          </a:xfrm>
          <a:prstGeom prst="rect">
            <a:avLst/>
          </a:prstGeom>
        </p:spPr>
        <p:txBody>
          <a:bodyPr lIns="45718" tIns="45718" rIns="45718" bIns="45718"/>
          <a:lstStyle/>
          <a:p>
            <a:pPr marL="146384" indent="-146384" defTabSz="667512">
              <a:lnSpc>
                <a:spcPct val="150000"/>
              </a:lnSpc>
              <a:spcBef>
                <a:spcPts val="200"/>
              </a:spcBef>
              <a:buSzPct val="100000"/>
              <a:buChar char="•"/>
              <a:defRPr b="1" sz="2044"/>
            </a:pPr>
            <a:r>
              <a:rPr i="1"/>
              <a:t>Soccer</a:t>
            </a:r>
            <a:r>
              <a:t> </a:t>
            </a:r>
          </a:p>
          <a:p>
            <a:pPr lvl="1" marL="424514" indent="-146384" defTabSz="667512">
              <a:lnSpc>
                <a:spcPct val="150000"/>
              </a:lnSpc>
              <a:spcBef>
                <a:spcPts val="200"/>
              </a:spcBef>
              <a:buChar char="•"/>
              <a:defRPr sz="2044"/>
            </a:pPr>
            <a:r>
              <a:t>study I, II, III</a:t>
            </a:r>
          </a:p>
          <a:p>
            <a:pPr marL="146384" indent="-146384" defTabSz="667512">
              <a:lnSpc>
                <a:spcPct val="150000"/>
              </a:lnSpc>
              <a:spcBef>
                <a:spcPts val="200"/>
              </a:spcBef>
              <a:buSzPct val="100000"/>
              <a:buChar char="•"/>
              <a:defRPr b="1" sz="2044"/>
            </a:pPr>
            <a:r>
              <a:rPr i="1"/>
              <a:t>Special forces</a:t>
            </a:r>
            <a:r>
              <a:t> </a:t>
            </a:r>
          </a:p>
          <a:p>
            <a:pPr lvl="1" marL="424514" indent="-146384" defTabSz="667512">
              <a:lnSpc>
                <a:spcPct val="150000"/>
              </a:lnSpc>
              <a:spcBef>
                <a:spcPts val="200"/>
              </a:spcBef>
              <a:buChar char="•"/>
              <a:defRPr sz="2044"/>
            </a:pPr>
            <a:r>
              <a:t>study IV</a:t>
            </a:r>
          </a:p>
          <a:p>
            <a:pPr marL="146384" indent="-146384" defTabSz="667512">
              <a:lnSpc>
                <a:spcPct val="150000"/>
              </a:lnSpc>
              <a:spcBef>
                <a:spcPts val="200"/>
              </a:spcBef>
              <a:buSzPct val="100000"/>
              <a:buChar char="•"/>
              <a:defRPr b="1" sz="2044"/>
            </a:pPr>
            <a:r>
              <a:rPr i="1"/>
              <a:t>Corporate world</a:t>
            </a:r>
            <a:r>
              <a:t> </a:t>
            </a:r>
          </a:p>
          <a:p>
            <a:pPr lvl="1" marL="424514" indent="-146384" defTabSz="667512">
              <a:lnSpc>
                <a:spcPct val="150000"/>
              </a:lnSpc>
              <a:spcBef>
                <a:spcPts val="200"/>
              </a:spcBef>
              <a:buChar char="•"/>
              <a:defRPr sz="2044"/>
            </a:pPr>
            <a:r>
              <a:t>study V</a:t>
            </a:r>
          </a:p>
        </p:txBody>
      </p:sp>
      <p:sp>
        <p:nvSpPr>
          <p:cNvPr id="302"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303"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01">
                                            <p:bg/>
                                          </p:spTgt>
                                        </p:tgtEl>
                                        <p:attrNameLst>
                                          <p:attrName>style.visibility</p:attrName>
                                        </p:attrNameLst>
                                      </p:cBhvr>
                                      <p:to>
                                        <p:strVal val="visible"/>
                                      </p:to>
                                    </p:set>
                                    <p:anim calcmode="lin" valueType="num">
                                      <p:cBhvr>
                                        <p:cTn id="7" dur="1000" fill="hold"/>
                                        <p:tgtEl>
                                          <p:spTgt spid="301">
                                            <p:bg/>
                                          </p:spTgt>
                                        </p:tgtEl>
                                        <p:attrNameLst>
                                          <p:attrName>ppt_w</p:attrName>
                                        </p:attrNameLst>
                                      </p:cBhvr>
                                      <p:tavLst>
                                        <p:tav tm="0">
                                          <p:val>
                                            <p:fltVal val="0"/>
                                          </p:val>
                                        </p:tav>
                                        <p:tav tm="100000">
                                          <p:val>
                                            <p:strVal val="#ppt_w"/>
                                          </p:val>
                                        </p:tav>
                                      </p:tavLst>
                                    </p:anim>
                                    <p:anim calcmode="lin" valueType="num">
                                      <p:cBhvr>
                                        <p:cTn id="8" dur="1000" fill="hold"/>
                                        <p:tgtEl>
                                          <p:spTgt spid="301">
                                            <p:bg/>
                                          </p:spTgt>
                                        </p:tgtEl>
                                        <p:attrNameLst>
                                          <p:attrName>ppt_h</p:attrName>
                                        </p:attrNameLst>
                                      </p:cBhvr>
                                      <p:tavLst>
                                        <p:tav tm="0">
                                          <p:val>
                                            <p:fltVal val="0"/>
                                          </p:val>
                                        </p:tav>
                                        <p:tav tm="100000">
                                          <p:val>
                                            <p:strVal val="#ppt_h"/>
                                          </p:val>
                                        </p:tav>
                                      </p:tavLst>
                                    </p:anim>
                                    <p:anim calcmode="lin" valueType="num">
                                      <p:cBhvr>
                                        <p:cTn id="9" dur="1000" fill="hold"/>
                                        <p:tgtEl>
                                          <p:spTgt spid="30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01">
                                            <p:txEl>
                                              <p:pRg st="0" end="0"/>
                                            </p:txEl>
                                          </p:spTgt>
                                        </p:tgtEl>
                                        <p:attrNameLst>
                                          <p:attrName>style.visibility</p:attrName>
                                        </p:attrNameLst>
                                      </p:cBhvr>
                                      <p:to>
                                        <p:strVal val="visible"/>
                                      </p:to>
                                    </p:set>
                                    <p:anim calcmode="lin" valueType="num">
                                      <p:cBhvr>
                                        <p:cTn id="13" dur="1000" fill="hold"/>
                                        <p:tgtEl>
                                          <p:spTgt spid="30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0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01">
                                            <p:txEl>
                                              <p:pRg st="1" end="1"/>
                                            </p:txEl>
                                          </p:spTgt>
                                        </p:tgtEl>
                                        <p:attrNameLst>
                                          <p:attrName>style.visibility</p:attrName>
                                        </p:attrNameLst>
                                      </p:cBhvr>
                                      <p:to>
                                        <p:strVal val="visible"/>
                                      </p:to>
                                    </p:set>
                                    <p:anim calcmode="lin" valueType="num">
                                      <p:cBhvr>
                                        <p:cTn id="21" dur="1000" fill="hold"/>
                                        <p:tgtEl>
                                          <p:spTgt spid="30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0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0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0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01">
                                            <p:txEl>
                                              <p:pRg st="2" end="2"/>
                                            </p:txEl>
                                          </p:spTgt>
                                        </p:tgtEl>
                                        <p:attrNameLst>
                                          <p:attrName>style.visibility</p:attrName>
                                        </p:attrNameLst>
                                      </p:cBhvr>
                                      <p:to>
                                        <p:strVal val="visible"/>
                                      </p:to>
                                    </p:set>
                                    <p:anim calcmode="lin" valueType="num">
                                      <p:cBhvr>
                                        <p:cTn id="29" dur="1000" fill="hold"/>
                                        <p:tgtEl>
                                          <p:spTgt spid="30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0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0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0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01">
                                            <p:txEl>
                                              <p:pRg st="3" end="3"/>
                                            </p:txEl>
                                          </p:spTgt>
                                        </p:tgtEl>
                                        <p:attrNameLst>
                                          <p:attrName>style.visibility</p:attrName>
                                        </p:attrNameLst>
                                      </p:cBhvr>
                                      <p:to>
                                        <p:strVal val="visible"/>
                                      </p:to>
                                    </p:set>
                                    <p:anim calcmode="lin" valueType="num">
                                      <p:cBhvr>
                                        <p:cTn id="37" dur="1000" fill="hold"/>
                                        <p:tgtEl>
                                          <p:spTgt spid="301">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01">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0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0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301">
                                            <p:txEl>
                                              <p:pRg st="4" end="4"/>
                                            </p:txEl>
                                          </p:spTgt>
                                        </p:tgtEl>
                                        <p:attrNameLst>
                                          <p:attrName>style.visibility</p:attrName>
                                        </p:attrNameLst>
                                      </p:cBhvr>
                                      <p:to>
                                        <p:strVal val="visible"/>
                                      </p:to>
                                    </p:set>
                                    <p:anim calcmode="lin" valueType="num">
                                      <p:cBhvr>
                                        <p:cTn id="45" dur="1000" fill="hold"/>
                                        <p:tgtEl>
                                          <p:spTgt spid="301">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01">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0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0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301">
                                            <p:txEl>
                                              <p:pRg st="5" end="5"/>
                                            </p:txEl>
                                          </p:spTgt>
                                        </p:tgtEl>
                                        <p:attrNameLst>
                                          <p:attrName>style.visibility</p:attrName>
                                        </p:attrNameLst>
                                      </p:cBhvr>
                                      <p:to>
                                        <p:strVal val="visible"/>
                                      </p:to>
                                    </p:set>
                                    <p:anim calcmode="lin" valueType="num">
                                      <p:cBhvr>
                                        <p:cTn id="53" dur="1000" fill="hold"/>
                                        <p:tgtEl>
                                          <p:spTgt spid="301">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01">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0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0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occer, study I, II, III"/>
          <p:cNvSpPr txBox="1"/>
          <p:nvPr>
            <p:ph type="title"/>
          </p:nvPr>
        </p:nvSpPr>
        <p:spPr>
          <a:prstGeom prst="rect">
            <a:avLst/>
          </a:prstGeom>
        </p:spPr>
        <p:txBody>
          <a:bodyPr lIns="45718" tIns="45718" rIns="45718" bIns="45718"/>
          <a:lstStyle/>
          <a:p>
            <a:pPr/>
            <a:r>
              <a:t>Soccer, </a:t>
            </a:r>
            <a:r>
              <a:rPr b="0" sz="2400"/>
              <a:t>study I, II, III</a:t>
            </a:r>
          </a:p>
        </p:txBody>
      </p:sp>
      <p:sp>
        <p:nvSpPr>
          <p:cNvPr id="306" name="Semi-controlled environment.…"/>
          <p:cNvSpPr txBox="1"/>
          <p:nvPr>
            <p:ph type="body" sz="half" idx="1"/>
          </p:nvPr>
        </p:nvSpPr>
        <p:spPr>
          <a:xfrm>
            <a:off x="707132" y="2664456"/>
            <a:ext cx="6271217" cy="3708880"/>
          </a:xfrm>
          <a:prstGeom prst="rect">
            <a:avLst/>
          </a:prstGeom>
        </p:spPr>
        <p:txBody>
          <a:bodyPr lIns="45718" tIns="45718" rIns="45718" bIns="45718"/>
          <a:lstStyle/>
          <a:p>
            <a:pPr marL="152399" indent="-152399" defTabSz="694944">
              <a:lnSpc>
                <a:spcPct val="150000"/>
              </a:lnSpc>
              <a:spcBef>
                <a:spcPts val="300"/>
              </a:spcBef>
              <a:buSzPct val="100000"/>
              <a:buChar char="•"/>
              <a:defRPr b="1" sz="1520"/>
            </a:pPr>
            <a:r>
              <a:t>Semi-controlled environment.</a:t>
            </a:r>
          </a:p>
          <a:p>
            <a:pPr marL="152399" indent="-152399" defTabSz="694944">
              <a:lnSpc>
                <a:spcPct val="150000"/>
              </a:lnSpc>
              <a:spcBef>
                <a:spcPts val="300"/>
              </a:spcBef>
              <a:buSzPct val="100000"/>
              <a:buChar char="•"/>
              <a:defRPr b="1" sz="1520"/>
            </a:pPr>
            <a:r>
              <a:t>Rules that constrains the actors (promote creativity)</a:t>
            </a:r>
          </a:p>
          <a:p>
            <a:pPr marL="152399" indent="-152399" defTabSz="694944">
              <a:lnSpc>
                <a:spcPct val="150000"/>
              </a:lnSpc>
              <a:spcBef>
                <a:spcPts val="300"/>
              </a:spcBef>
              <a:buSzPct val="100000"/>
              <a:buChar char="•"/>
              <a:defRPr b="1" sz="1520"/>
            </a:pPr>
            <a:r>
              <a:t>Constantly new situations to solve in a quickly changing environment with a large degree of information processing (promote flexibility) </a:t>
            </a:r>
          </a:p>
          <a:p>
            <a:pPr marL="152399" indent="-152399" defTabSz="694944">
              <a:lnSpc>
                <a:spcPct val="150000"/>
              </a:lnSpc>
              <a:spcBef>
                <a:spcPts val="300"/>
              </a:spcBef>
              <a:buSzPct val="100000"/>
              <a:buChar char="•"/>
              <a:defRPr b="1" sz="1520"/>
            </a:pPr>
            <a:r>
              <a:t>Constantly new demands of adaptation (promote flexibility) </a:t>
            </a:r>
          </a:p>
          <a:p>
            <a:pPr marL="152399" indent="-152399" defTabSz="694944">
              <a:lnSpc>
                <a:spcPct val="150000"/>
              </a:lnSpc>
              <a:spcBef>
                <a:spcPts val="300"/>
              </a:spcBef>
              <a:buSzPct val="100000"/>
              <a:buChar char="•"/>
              <a:defRPr b="1" sz="1520"/>
            </a:pPr>
            <a:r>
              <a:t>Players act as free moving agents (make them compatible with each other. ”Who solved the mission in a best way”)</a:t>
            </a:r>
          </a:p>
          <a:p>
            <a:pPr marL="152399" indent="-152399" defTabSz="694944">
              <a:lnSpc>
                <a:spcPct val="150000"/>
              </a:lnSpc>
              <a:spcBef>
                <a:spcPts val="300"/>
              </a:spcBef>
              <a:buSzPct val="100000"/>
              <a:buChar char="•"/>
              <a:defRPr b="1" sz="1520"/>
            </a:pPr>
            <a:r>
              <a:t>Clear measurement which defines success in soccer (easier to compare the EF result of the players with an objective measurement for success)</a:t>
            </a:r>
          </a:p>
        </p:txBody>
      </p:sp>
      <p:sp>
        <p:nvSpPr>
          <p:cNvPr id="307"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grpSp>
        <p:nvGrpSpPr>
          <p:cNvPr id="310" name="Group 220"/>
          <p:cNvGrpSpPr/>
          <p:nvPr/>
        </p:nvGrpSpPr>
        <p:grpSpPr>
          <a:xfrm rot="424598">
            <a:off x="7010227" y="2438512"/>
            <a:ext cx="1806484" cy="2185207"/>
            <a:chOff x="0" y="0"/>
            <a:chExt cx="1806483" cy="2185206"/>
          </a:xfrm>
        </p:grpSpPr>
        <p:pic>
          <p:nvPicPr>
            <p:cNvPr id="308" name="image4.jpeg" descr="image4.jpeg"/>
            <p:cNvPicPr>
              <a:picLocks noChangeAspect="1"/>
            </p:cNvPicPr>
            <p:nvPr/>
          </p:nvPicPr>
          <p:blipFill>
            <a:blip r:embed="rId2">
              <a:extLst/>
            </a:blip>
            <a:stretch>
              <a:fillRect/>
            </a:stretch>
          </p:blipFill>
          <p:spPr>
            <a:xfrm>
              <a:off x="87129" y="60990"/>
              <a:ext cx="1632225" cy="1958669"/>
            </a:xfrm>
            <a:prstGeom prst="rect">
              <a:avLst/>
            </a:prstGeom>
            <a:ln w="12700" cap="flat">
              <a:noFill/>
              <a:miter lim="400000"/>
            </a:ln>
            <a:effectLst/>
          </p:spPr>
        </p:pic>
        <p:pic>
          <p:nvPicPr>
            <p:cNvPr id="309" name="image4.png" descr="image4.png"/>
            <p:cNvPicPr>
              <a:picLocks noChangeAspect="1"/>
            </p:cNvPicPr>
            <p:nvPr/>
          </p:nvPicPr>
          <p:blipFill>
            <a:blip r:embed="rId3">
              <a:extLst/>
            </a:blip>
            <a:stretch>
              <a:fillRect/>
            </a:stretch>
          </p:blipFill>
          <p:spPr>
            <a:xfrm>
              <a:off x="-1" y="-1"/>
              <a:ext cx="1806485" cy="2185207"/>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06">
                                            <p:bg/>
                                          </p:spTgt>
                                        </p:tgtEl>
                                        <p:attrNameLst>
                                          <p:attrName>style.visibility</p:attrName>
                                        </p:attrNameLst>
                                      </p:cBhvr>
                                      <p:to>
                                        <p:strVal val="visible"/>
                                      </p:to>
                                    </p:set>
                                    <p:anim calcmode="lin" valueType="num">
                                      <p:cBhvr>
                                        <p:cTn id="7" dur="1000" fill="hold"/>
                                        <p:tgtEl>
                                          <p:spTgt spid="306">
                                            <p:bg/>
                                          </p:spTgt>
                                        </p:tgtEl>
                                        <p:attrNameLst>
                                          <p:attrName>ppt_w</p:attrName>
                                        </p:attrNameLst>
                                      </p:cBhvr>
                                      <p:tavLst>
                                        <p:tav tm="0">
                                          <p:val>
                                            <p:fltVal val="0"/>
                                          </p:val>
                                        </p:tav>
                                        <p:tav tm="100000">
                                          <p:val>
                                            <p:strVal val="#ppt_w"/>
                                          </p:val>
                                        </p:tav>
                                      </p:tavLst>
                                    </p:anim>
                                    <p:anim calcmode="lin" valueType="num">
                                      <p:cBhvr>
                                        <p:cTn id="8" dur="1000" fill="hold"/>
                                        <p:tgtEl>
                                          <p:spTgt spid="306">
                                            <p:bg/>
                                          </p:spTgt>
                                        </p:tgtEl>
                                        <p:attrNameLst>
                                          <p:attrName>ppt_h</p:attrName>
                                        </p:attrNameLst>
                                      </p:cBhvr>
                                      <p:tavLst>
                                        <p:tav tm="0">
                                          <p:val>
                                            <p:fltVal val="0"/>
                                          </p:val>
                                        </p:tav>
                                        <p:tav tm="100000">
                                          <p:val>
                                            <p:strVal val="#ppt_h"/>
                                          </p:val>
                                        </p:tav>
                                      </p:tavLst>
                                    </p:anim>
                                    <p:anim calcmode="lin" valueType="num">
                                      <p:cBhvr>
                                        <p:cTn id="9" dur="1000" fill="hold"/>
                                        <p:tgtEl>
                                          <p:spTgt spid="30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6">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06">
                                            <p:txEl>
                                              <p:pRg st="0" end="0"/>
                                            </p:txEl>
                                          </p:spTgt>
                                        </p:tgtEl>
                                        <p:attrNameLst>
                                          <p:attrName>style.visibility</p:attrName>
                                        </p:attrNameLst>
                                      </p:cBhvr>
                                      <p:to>
                                        <p:strVal val="visible"/>
                                      </p:to>
                                    </p:set>
                                    <p:anim calcmode="lin" valueType="num">
                                      <p:cBhvr>
                                        <p:cTn id="13" dur="1000" fill="hold"/>
                                        <p:tgtEl>
                                          <p:spTgt spid="30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0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06">
                                            <p:txEl>
                                              <p:pRg st="1" end="1"/>
                                            </p:txEl>
                                          </p:spTgt>
                                        </p:tgtEl>
                                        <p:attrNameLst>
                                          <p:attrName>style.visibility</p:attrName>
                                        </p:attrNameLst>
                                      </p:cBhvr>
                                      <p:to>
                                        <p:strVal val="visible"/>
                                      </p:to>
                                    </p:set>
                                    <p:anim calcmode="lin" valueType="num">
                                      <p:cBhvr>
                                        <p:cTn id="21" dur="1000" fill="hold"/>
                                        <p:tgtEl>
                                          <p:spTgt spid="30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0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06">
                                            <p:txEl>
                                              <p:pRg st="2" end="2"/>
                                            </p:txEl>
                                          </p:spTgt>
                                        </p:tgtEl>
                                        <p:attrNameLst>
                                          <p:attrName>style.visibility</p:attrName>
                                        </p:attrNameLst>
                                      </p:cBhvr>
                                      <p:to>
                                        <p:strVal val="visible"/>
                                      </p:to>
                                    </p:set>
                                    <p:anim calcmode="lin" valueType="num">
                                      <p:cBhvr>
                                        <p:cTn id="29" dur="1000" fill="hold"/>
                                        <p:tgtEl>
                                          <p:spTgt spid="306">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06">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06">
                                            <p:txEl>
                                              <p:pRg st="3" end="3"/>
                                            </p:txEl>
                                          </p:spTgt>
                                        </p:tgtEl>
                                        <p:attrNameLst>
                                          <p:attrName>style.visibility</p:attrName>
                                        </p:attrNameLst>
                                      </p:cBhvr>
                                      <p:to>
                                        <p:strVal val="visible"/>
                                      </p:to>
                                    </p:set>
                                    <p:anim calcmode="lin" valueType="num">
                                      <p:cBhvr>
                                        <p:cTn id="37" dur="1000" fill="hold"/>
                                        <p:tgtEl>
                                          <p:spTgt spid="306">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06">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306">
                                            <p:txEl>
                                              <p:pRg st="4" end="4"/>
                                            </p:txEl>
                                          </p:spTgt>
                                        </p:tgtEl>
                                        <p:attrNameLst>
                                          <p:attrName>style.visibility</p:attrName>
                                        </p:attrNameLst>
                                      </p:cBhvr>
                                      <p:to>
                                        <p:strVal val="visible"/>
                                      </p:to>
                                    </p:set>
                                    <p:anim calcmode="lin" valueType="num">
                                      <p:cBhvr>
                                        <p:cTn id="45" dur="1000" fill="hold"/>
                                        <p:tgtEl>
                                          <p:spTgt spid="306">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06">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306">
                                            <p:txEl>
                                              <p:pRg st="5" end="5"/>
                                            </p:txEl>
                                          </p:spTgt>
                                        </p:tgtEl>
                                        <p:attrNameLst>
                                          <p:attrName>style.visibility</p:attrName>
                                        </p:attrNameLst>
                                      </p:cBhvr>
                                      <p:to>
                                        <p:strVal val="visible"/>
                                      </p:to>
                                    </p:set>
                                    <p:anim calcmode="lin" valueType="num">
                                      <p:cBhvr>
                                        <p:cTn id="53" dur="1000" fill="hold"/>
                                        <p:tgtEl>
                                          <p:spTgt spid="306">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06">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0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0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000"/>
                            </p:stCondLst>
                            <p:childTnLst>
                              <p:par>
                                <p:cTn id="58" presetClass="entr" nodeType="afterEffect" presetSubtype="9" presetID="15" grpId="2" fill="hold">
                                  <p:stCondLst>
                                    <p:cond delay="0"/>
                                  </p:stCondLst>
                                  <p:iterate type="el" backwards="0">
                                    <p:tmAbs val="0"/>
                                  </p:iterate>
                                  <p:childTnLst>
                                    <p:set>
                                      <p:cBhvr>
                                        <p:cTn id="59" fill="hold"/>
                                        <p:tgtEl>
                                          <p:spTgt spid="310"/>
                                        </p:tgtEl>
                                        <p:attrNameLst>
                                          <p:attrName>style.visibility</p:attrName>
                                        </p:attrNameLst>
                                      </p:cBhvr>
                                      <p:to>
                                        <p:strVal val="visible"/>
                                      </p:to>
                                    </p:set>
                                    <p:anim calcmode="lin" valueType="num">
                                      <p:cBhvr>
                                        <p:cTn id="60" dur="1000" fill="hold"/>
                                        <p:tgtEl>
                                          <p:spTgt spid="310"/>
                                        </p:tgtEl>
                                        <p:attrNameLst>
                                          <p:attrName>ppt_w</p:attrName>
                                        </p:attrNameLst>
                                      </p:cBhvr>
                                      <p:tavLst>
                                        <p:tav tm="0">
                                          <p:val>
                                            <p:fltVal val="0"/>
                                          </p:val>
                                        </p:tav>
                                        <p:tav tm="100000">
                                          <p:val>
                                            <p:strVal val="#ppt_w"/>
                                          </p:val>
                                        </p:tav>
                                      </p:tavLst>
                                    </p:anim>
                                    <p:anim calcmode="lin" valueType="num">
                                      <p:cBhvr>
                                        <p:cTn id="61" dur="1000" fill="hold"/>
                                        <p:tgtEl>
                                          <p:spTgt spid="310"/>
                                        </p:tgtEl>
                                        <p:attrNameLst>
                                          <p:attrName>ppt_h</p:attrName>
                                        </p:attrNameLst>
                                      </p:cBhvr>
                                      <p:tavLst>
                                        <p:tav tm="0">
                                          <p:val>
                                            <p:fltVal val="0"/>
                                          </p:val>
                                        </p:tav>
                                        <p:tav tm="100000">
                                          <p:val>
                                            <p:strVal val="#ppt_h"/>
                                          </p:val>
                                        </p:tav>
                                      </p:tavLst>
                                    </p:anim>
                                    <p:anim calcmode="lin" valueType="num">
                                      <p:cBhvr>
                                        <p:cTn id="62" dur="1000" fill="hold"/>
                                        <p:tgtEl>
                                          <p:spTgt spid="310"/>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6" grpId="1"/>
      <p:bldP build="whole" bldLvl="1" animBg="1" rev="0" advAuto="0" spid="310"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pecial forces, study IV"/>
          <p:cNvSpPr txBox="1"/>
          <p:nvPr>
            <p:ph type="title"/>
          </p:nvPr>
        </p:nvSpPr>
        <p:spPr>
          <a:prstGeom prst="rect">
            <a:avLst/>
          </a:prstGeom>
        </p:spPr>
        <p:txBody>
          <a:bodyPr lIns="45718" tIns="45718" rIns="45718" bIns="45718"/>
          <a:lstStyle/>
          <a:p>
            <a:pPr/>
            <a:r>
              <a:t>Special forces, </a:t>
            </a:r>
            <a:r>
              <a:rPr b="0" sz="2400"/>
              <a:t>study IV</a:t>
            </a:r>
            <a:r>
              <a:t> </a:t>
            </a:r>
          </a:p>
        </p:txBody>
      </p:sp>
      <p:sp>
        <p:nvSpPr>
          <p:cNvPr id="313" name="Rules that constrains the actors (promoting creativity)…"/>
          <p:cNvSpPr txBox="1"/>
          <p:nvPr>
            <p:ph type="body" sz="quarter" idx="1"/>
          </p:nvPr>
        </p:nvSpPr>
        <p:spPr>
          <a:xfrm>
            <a:off x="695740" y="2653064"/>
            <a:ext cx="4194000" cy="2846564"/>
          </a:xfrm>
          <a:prstGeom prst="rect">
            <a:avLst/>
          </a:prstGeom>
        </p:spPr>
        <p:txBody>
          <a:bodyPr lIns="45718" tIns="45718" rIns="45718" bIns="45718"/>
          <a:lstStyle/>
          <a:p>
            <a:pPr marL="146384" indent="-146384" defTabSz="667512">
              <a:lnSpc>
                <a:spcPct val="150000"/>
              </a:lnSpc>
              <a:spcBef>
                <a:spcPts val="200"/>
              </a:spcBef>
              <a:buSzPct val="100000"/>
              <a:buChar char="•"/>
              <a:defRPr b="1" sz="1460"/>
            </a:pPr>
            <a:r>
              <a:t>Rules that constrains the actors (promoting creativity)</a:t>
            </a:r>
          </a:p>
          <a:p>
            <a:pPr marL="146384" indent="-146384" defTabSz="667512">
              <a:lnSpc>
                <a:spcPct val="150000"/>
              </a:lnSpc>
              <a:spcBef>
                <a:spcPts val="200"/>
              </a:spcBef>
              <a:buSzPct val="100000"/>
              <a:buChar char="•"/>
              <a:defRPr b="1" sz="1460"/>
            </a:pPr>
            <a:r>
              <a:t>New situations to solve In a quickly changing environment with a large degree of information processing (promote flexibility)</a:t>
            </a:r>
          </a:p>
          <a:p>
            <a:pPr marL="146384" indent="-146384" defTabSz="667512">
              <a:lnSpc>
                <a:spcPct val="150000"/>
              </a:lnSpc>
              <a:spcBef>
                <a:spcPts val="200"/>
              </a:spcBef>
              <a:buSzPct val="100000"/>
              <a:buChar char="•"/>
              <a:defRPr b="1" sz="1460"/>
            </a:pPr>
            <a:r>
              <a:t>Constant new demands of adaptation (promote flexibility)</a:t>
            </a:r>
          </a:p>
          <a:p>
            <a:pPr marL="146384" indent="-146384" defTabSz="667512">
              <a:lnSpc>
                <a:spcPct val="150000"/>
              </a:lnSpc>
              <a:spcBef>
                <a:spcPts val="200"/>
              </a:spcBef>
              <a:buSzPct val="100000"/>
              <a:buChar char="•"/>
              <a:defRPr b="1" sz="1460"/>
            </a:pPr>
            <a:r>
              <a:t>More or less an agreement about what success is. </a:t>
            </a:r>
          </a:p>
        </p:txBody>
      </p:sp>
      <p:sp>
        <p:nvSpPr>
          <p:cNvPr id="314"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grpSp>
        <p:nvGrpSpPr>
          <p:cNvPr id="317" name="Nationella instasstyrkan.jpg"/>
          <p:cNvGrpSpPr/>
          <p:nvPr/>
        </p:nvGrpSpPr>
        <p:grpSpPr>
          <a:xfrm rot="408552">
            <a:off x="5550538" y="2598843"/>
            <a:ext cx="3215983" cy="2547763"/>
            <a:chOff x="0" y="0"/>
            <a:chExt cx="3215981" cy="2547762"/>
          </a:xfrm>
        </p:grpSpPr>
        <p:pic>
          <p:nvPicPr>
            <p:cNvPr id="316" name="Nationella instasstyrkan.jpg" descr="Nationella instasstyrkan.jpg"/>
            <p:cNvPicPr>
              <a:picLocks noChangeAspect="1"/>
            </p:cNvPicPr>
            <p:nvPr/>
          </p:nvPicPr>
          <p:blipFill>
            <a:blip r:embed="rId2">
              <a:extLst/>
            </a:blip>
            <a:stretch>
              <a:fillRect/>
            </a:stretch>
          </p:blipFill>
          <p:spPr>
            <a:xfrm>
              <a:off x="203200" y="203199"/>
              <a:ext cx="2809582" cy="2103264"/>
            </a:xfrm>
            <a:prstGeom prst="rect">
              <a:avLst/>
            </a:prstGeom>
            <a:ln>
              <a:noFill/>
            </a:ln>
            <a:effectLst/>
          </p:spPr>
        </p:pic>
        <p:pic>
          <p:nvPicPr>
            <p:cNvPr id="315" name="Nationella instasstyrkan.jpg" descr="Nationella instasstyrkan.jpg"/>
            <p:cNvPicPr>
              <a:picLocks noChangeAspect="0"/>
            </p:cNvPicPr>
            <p:nvPr/>
          </p:nvPicPr>
          <p:blipFill>
            <a:blip r:embed="rId3">
              <a:extLst/>
            </a:blip>
            <a:stretch>
              <a:fillRect/>
            </a:stretch>
          </p:blipFill>
          <p:spPr>
            <a:xfrm>
              <a:off x="0" y="0"/>
              <a:ext cx="3215982" cy="2547763"/>
            </a:xfrm>
            <a:prstGeom prst="rect">
              <a:avLst/>
            </a:prstGeom>
            <a:effectLst/>
          </p:spPr>
        </p:pic>
      </p:grpSp>
      <p:sp>
        <p:nvSpPr>
          <p:cNvPr id="318" name="High emotional stress (The influence of the emotional regulation on EF)"/>
          <p:cNvSpPr txBox="1"/>
          <p:nvPr/>
        </p:nvSpPr>
        <p:spPr>
          <a:xfrm>
            <a:off x="695740" y="5675781"/>
            <a:ext cx="6086727" cy="8092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200526" indent="-200526">
              <a:lnSpc>
                <a:spcPct val="150000"/>
              </a:lnSpc>
              <a:spcBef>
                <a:spcPts val="400"/>
              </a:spcBef>
              <a:buSzPct val="100000"/>
              <a:buChar char="•"/>
              <a:defRPr b="1" sz="2000">
                <a:solidFill>
                  <a:schemeClr val="accent1"/>
                </a:solidFill>
                <a:latin typeface="Arial"/>
                <a:ea typeface="Arial"/>
                <a:cs typeface="Arial"/>
                <a:sym typeface="Arial"/>
              </a:defRPr>
            </a:lvl1pPr>
          </a:lstStyle>
          <a:p>
            <a:pPr/>
            <a:r>
              <a:t>High emotional stress (The influence of the emotional regulation on EF)</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18"/>
                                        </p:tgtEl>
                                        <p:attrNameLst>
                                          <p:attrName>style.visibility</p:attrName>
                                        </p:attrNameLst>
                                      </p:cBhvr>
                                      <p:to>
                                        <p:strVal val="visible"/>
                                      </p:to>
                                    </p:set>
                                    <p:anim calcmode="lin" valueType="num">
                                      <p:cBhvr>
                                        <p:cTn id="7" dur="750" fill="hold"/>
                                        <p:tgtEl>
                                          <p:spTgt spid="318"/>
                                        </p:tgtEl>
                                        <p:attrNameLst>
                                          <p:attrName>ppt_w</p:attrName>
                                        </p:attrNameLst>
                                      </p:cBhvr>
                                      <p:tavLst>
                                        <p:tav tm="0">
                                          <p:val>
                                            <p:fltVal val="0"/>
                                          </p:val>
                                        </p:tav>
                                        <p:tav tm="100000">
                                          <p:val>
                                            <p:strVal val="#ppt_w"/>
                                          </p:val>
                                        </p:tav>
                                      </p:tavLst>
                                    </p:anim>
                                    <p:anim calcmode="lin" valueType="num">
                                      <p:cBhvr>
                                        <p:cTn id="8" dur="750" fill="hold"/>
                                        <p:tgtEl>
                                          <p:spTgt spid="3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sp>
        <p:nvSpPr>
          <p:cNvPr id="221" name="Errata (Executive functions and successful behavior)…"/>
          <p:cNvSpPr txBox="1"/>
          <p:nvPr/>
        </p:nvSpPr>
        <p:spPr>
          <a:xfrm>
            <a:off x="596987" y="1691578"/>
            <a:ext cx="7950026" cy="47305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828039">
              <a:spcBef>
                <a:spcPts val="1000"/>
              </a:spcBef>
              <a:defRPr b="1" sz="1300"/>
            </a:pPr>
            <a:r>
              <a:t>Errata (Executive functions and successful behavior)</a:t>
            </a:r>
            <a:endParaRPr>
              <a:latin typeface="Times New Roman"/>
              <a:ea typeface="Times New Roman"/>
              <a:cs typeface="Times New Roman"/>
              <a:sym typeface="Times New Roman"/>
            </a:endParaRPr>
          </a:p>
          <a:p>
            <a:pPr defTabSz="828039">
              <a:defRPr sz="1200">
                <a:latin typeface="Times New Roman"/>
                <a:ea typeface="Times New Roman"/>
                <a:cs typeface="Times New Roman"/>
                <a:sym typeface="Times New Roman"/>
              </a:defRPr>
            </a:pPr>
          </a:p>
          <a:p>
            <a:pPr defTabSz="828039">
              <a:defRPr sz="1200">
                <a:latin typeface="+mn-lt"/>
                <a:ea typeface="+mn-ea"/>
                <a:cs typeface="+mn-cs"/>
                <a:sym typeface="Times Roman"/>
              </a:defRPr>
            </a:pPr>
            <a:r>
              <a:t>Important changes</a:t>
            </a:r>
          </a:p>
          <a:p>
            <a:pPr defTabSz="828039">
              <a:defRPr sz="1300">
                <a:latin typeface="Times New Roman"/>
                <a:ea typeface="Times New Roman"/>
                <a:cs typeface="Times New Roman"/>
                <a:sym typeface="Times New Roman"/>
              </a:defRPr>
            </a:p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42, paragraph 5, line 7 </a:t>
            </a:r>
            <a:r>
              <a:rPr>
                <a:latin typeface="+mn-lt"/>
                <a:ea typeface="+mn-ea"/>
                <a:cs typeface="+mn-cs"/>
                <a:sym typeface="Times Roman"/>
              </a:rPr>
              <a:t>- η</a:t>
            </a:r>
            <a:r>
              <a:t>p2 (eta squared) is missing in front of 0.21.</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46, paragraph 1, line 5 – “Working group”, shall be removed.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46, paragraph 6, line 4 – “Working group”, shall be removed.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46, paragraph 7, line 4 – “Working group”, shall be removed.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51, paragraph 3, line 6 – “(168-173) and other ball sports (174-182)”, shall be changed to “(173, 190) and other ball sports (174, 177, 182)”.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57, paragraph 2, line 5 – “significantly” shall be changed to “in general”.</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57, paragraph 2, line 6 – “the results” shall be changed to “a significantly differences”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59, Table 1 -  Scharfen &amp; Memmert 2021, Column/Correlation, the sign for significance is missing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60, Table 2 -  Kruger et al 2019, Column/Main test, the sign for significance (*) shall be removed.</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60, Table 2 -  Kruger et al 2019, Column/Level of play, the sign for significance (*) shall be removed.</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61, paragraph 5, line 8 – “coach assessment of Cognitive flexibility” shall be: ”coach assessment of game intelligence”. </a:t>
            </a:r>
            <a:endParaRPr>
              <a:solidFill>
                <a:srgbClr val="000000"/>
              </a:solidFill>
            </a:endParaRPr>
          </a:p>
          <a:p>
            <a:pPr marL="0" indent="228599"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67, paragraph 5, line 2 – “function” shall be changed to “functional”.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he corporate world, study V"/>
          <p:cNvSpPr txBox="1"/>
          <p:nvPr>
            <p:ph type="title"/>
          </p:nvPr>
        </p:nvSpPr>
        <p:spPr>
          <a:prstGeom prst="rect">
            <a:avLst/>
          </a:prstGeom>
        </p:spPr>
        <p:txBody>
          <a:bodyPr lIns="45718" tIns="45718" rIns="45718" bIns="45718"/>
          <a:lstStyle/>
          <a:p>
            <a:pPr/>
            <a:r>
              <a:t>The corporate world, </a:t>
            </a:r>
            <a:r>
              <a:rPr b="0" sz="2400"/>
              <a:t>study V</a:t>
            </a:r>
          </a:p>
        </p:txBody>
      </p:sp>
      <p:sp>
        <p:nvSpPr>
          <p:cNvPr id="321" name="A large company on the national level,…"/>
          <p:cNvSpPr txBox="1"/>
          <p:nvPr>
            <p:ph type="body" sz="half" idx="1"/>
          </p:nvPr>
        </p:nvSpPr>
        <p:spPr>
          <a:xfrm>
            <a:off x="729914" y="2744194"/>
            <a:ext cx="6399321" cy="2898823"/>
          </a:xfrm>
          <a:prstGeom prst="rect">
            <a:avLst/>
          </a:prstGeom>
        </p:spPr>
        <p:txBody>
          <a:bodyPr lIns="45718" tIns="45718" rIns="45718" bIns="45718"/>
          <a:lstStyle/>
          <a:p>
            <a:pPr marL="152400" indent="-152400" defTabSz="694944">
              <a:lnSpc>
                <a:spcPct val="150000"/>
              </a:lnSpc>
              <a:spcBef>
                <a:spcPts val="300"/>
              </a:spcBef>
              <a:buSzPct val="100000"/>
              <a:buChar char="•"/>
              <a:defRPr b="1" sz="2128"/>
            </a:pPr>
            <a:r>
              <a:t>A large company on the national level,</a:t>
            </a:r>
          </a:p>
          <a:p>
            <a:pPr marL="152400" indent="-152400" defTabSz="694944">
              <a:lnSpc>
                <a:spcPct val="150000"/>
              </a:lnSpc>
              <a:spcBef>
                <a:spcPts val="300"/>
              </a:spcBef>
              <a:buSzPct val="100000"/>
              <a:buChar char="•"/>
              <a:defRPr b="1" sz="2128"/>
            </a:pPr>
            <a:r>
              <a:t>Has sufficiently large selection of different working groups </a:t>
            </a:r>
          </a:p>
          <a:p>
            <a:pPr marL="152400" indent="-152400" defTabSz="694944">
              <a:lnSpc>
                <a:spcPct val="150000"/>
              </a:lnSpc>
              <a:spcBef>
                <a:spcPts val="300"/>
              </a:spcBef>
              <a:buSzPct val="100000"/>
              <a:buChar char="•"/>
              <a:defRPr b="1" sz="2128"/>
            </a:pPr>
            <a:r>
              <a:t>Offers data of sick leave as a reversed index for health and a measurement for success through resilience against long-term sickness</a:t>
            </a:r>
          </a:p>
        </p:txBody>
      </p:sp>
      <p:sp>
        <p:nvSpPr>
          <p:cNvPr id="322"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323"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21">
                                            <p:bg/>
                                          </p:spTgt>
                                        </p:tgtEl>
                                        <p:attrNameLst>
                                          <p:attrName>style.visibility</p:attrName>
                                        </p:attrNameLst>
                                      </p:cBhvr>
                                      <p:to>
                                        <p:strVal val="visible"/>
                                      </p:to>
                                    </p:set>
                                    <p:anim calcmode="lin" valueType="num">
                                      <p:cBhvr>
                                        <p:cTn id="7" dur="1000" fill="hold"/>
                                        <p:tgtEl>
                                          <p:spTgt spid="321">
                                            <p:bg/>
                                          </p:spTgt>
                                        </p:tgtEl>
                                        <p:attrNameLst>
                                          <p:attrName>ppt_w</p:attrName>
                                        </p:attrNameLst>
                                      </p:cBhvr>
                                      <p:tavLst>
                                        <p:tav tm="0">
                                          <p:val>
                                            <p:fltVal val="0"/>
                                          </p:val>
                                        </p:tav>
                                        <p:tav tm="100000">
                                          <p:val>
                                            <p:strVal val="#ppt_w"/>
                                          </p:val>
                                        </p:tav>
                                      </p:tavLst>
                                    </p:anim>
                                    <p:anim calcmode="lin" valueType="num">
                                      <p:cBhvr>
                                        <p:cTn id="8" dur="1000" fill="hold"/>
                                        <p:tgtEl>
                                          <p:spTgt spid="321">
                                            <p:bg/>
                                          </p:spTgt>
                                        </p:tgtEl>
                                        <p:attrNameLst>
                                          <p:attrName>ppt_h</p:attrName>
                                        </p:attrNameLst>
                                      </p:cBhvr>
                                      <p:tavLst>
                                        <p:tav tm="0">
                                          <p:val>
                                            <p:fltVal val="0"/>
                                          </p:val>
                                        </p:tav>
                                        <p:tav tm="100000">
                                          <p:val>
                                            <p:strVal val="#ppt_h"/>
                                          </p:val>
                                        </p:tav>
                                      </p:tavLst>
                                    </p:anim>
                                    <p:anim calcmode="lin" valueType="num">
                                      <p:cBhvr>
                                        <p:cTn id="9" dur="1000" fill="hold"/>
                                        <p:tgtEl>
                                          <p:spTgt spid="32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21">
                                            <p:txEl>
                                              <p:pRg st="0" end="0"/>
                                            </p:txEl>
                                          </p:spTgt>
                                        </p:tgtEl>
                                        <p:attrNameLst>
                                          <p:attrName>style.visibility</p:attrName>
                                        </p:attrNameLst>
                                      </p:cBhvr>
                                      <p:to>
                                        <p:strVal val="visible"/>
                                      </p:to>
                                    </p:set>
                                    <p:anim calcmode="lin" valueType="num">
                                      <p:cBhvr>
                                        <p:cTn id="13" dur="1000" fill="hold"/>
                                        <p:tgtEl>
                                          <p:spTgt spid="32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2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2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2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21">
                                            <p:txEl>
                                              <p:pRg st="1" end="1"/>
                                            </p:txEl>
                                          </p:spTgt>
                                        </p:tgtEl>
                                        <p:attrNameLst>
                                          <p:attrName>style.visibility</p:attrName>
                                        </p:attrNameLst>
                                      </p:cBhvr>
                                      <p:to>
                                        <p:strVal val="visible"/>
                                      </p:to>
                                    </p:set>
                                    <p:anim calcmode="lin" valueType="num">
                                      <p:cBhvr>
                                        <p:cTn id="21" dur="1000" fill="hold"/>
                                        <p:tgtEl>
                                          <p:spTgt spid="32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2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2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2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21">
                                            <p:txEl>
                                              <p:pRg st="2" end="2"/>
                                            </p:txEl>
                                          </p:spTgt>
                                        </p:tgtEl>
                                        <p:attrNameLst>
                                          <p:attrName>style.visibility</p:attrName>
                                        </p:attrNameLst>
                                      </p:cBhvr>
                                      <p:to>
                                        <p:strVal val="visible"/>
                                      </p:to>
                                    </p:set>
                                    <p:anim calcmode="lin" valueType="num">
                                      <p:cBhvr>
                                        <p:cTn id="29" dur="1000" fill="hold"/>
                                        <p:tgtEl>
                                          <p:spTgt spid="32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2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2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2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Hypothesis"/>
          <p:cNvSpPr txBox="1"/>
          <p:nvPr>
            <p:ph type="title"/>
          </p:nvPr>
        </p:nvSpPr>
        <p:spPr>
          <a:prstGeom prst="rect">
            <a:avLst/>
          </a:prstGeom>
        </p:spPr>
        <p:txBody>
          <a:bodyPr lIns="45718" tIns="45718" rIns="45718" bIns="45718"/>
          <a:lstStyle/>
          <a:p>
            <a:pPr/>
            <a:r>
              <a:t>Hypothesis </a:t>
            </a:r>
          </a:p>
        </p:txBody>
      </p:sp>
      <p:sp>
        <p:nvSpPr>
          <p:cNvPr id="326" name="Soccer…"/>
          <p:cNvSpPr txBox="1"/>
          <p:nvPr>
            <p:ph type="body" sz="half" idx="1"/>
          </p:nvPr>
        </p:nvSpPr>
        <p:spPr>
          <a:xfrm>
            <a:off x="695740" y="2573326"/>
            <a:ext cx="6883676" cy="3562725"/>
          </a:xfrm>
          <a:prstGeom prst="rect">
            <a:avLst/>
          </a:prstGeom>
        </p:spPr>
        <p:txBody>
          <a:bodyPr lIns="45718" tIns="45718" rIns="45718" bIns="45718"/>
          <a:lstStyle/>
          <a:p>
            <a:pPr marL="100263" indent="-100263" defTabSz="457200">
              <a:lnSpc>
                <a:spcPct val="150000"/>
              </a:lnSpc>
              <a:spcBef>
                <a:spcPts val="200"/>
              </a:spcBef>
              <a:buSzPct val="100000"/>
              <a:buChar char="•"/>
              <a:defRPr b="1" sz="1750"/>
            </a:pPr>
            <a:r>
              <a:rPr i="1"/>
              <a:t>Soccer</a:t>
            </a:r>
            <a:endParaRPr i="1"/>
          </a:p>
          <a:p>
            <a:pPr lvl="1" marL="290763" indent="-100263" defTabSz="457200">
              <a:lnSpc>
                <a:spcPct val="150000"/>
              </a:lnSpc>
              <a:spcBef>
                <a:spcPts val="200"/>
              </a:spcBef>
              <a:buChar char="•"/>
              <a:defRPr b="1" sz="1400"/>
            </a:pPr>
            <a:r>
              <a:t>Higher level of play demands higher EF capacity related to creative flow and flexibility</a:t>
            </a:r>
          </a:p>
          <a:p>
            <a:pPr lvl="1" marL="290763" indent="-100263" defTabSz="457200">
              <a:lnSpc>
                <a:spcPct val="150000"/>
              </a:lnSpc>
              <a:spcBef>
                <a:spcPts val="200"/>
              </a:spcBef>
              <a:buChar char="•"/>
              <a:defRPr b="1" sz="1400"/>
            </a:pPr>
            <a:r>
              <a:t>EF correlates with successful behaviors measured as scored goals and assists</a:t>
            </a:r>
          </a:p>
          <a:p>
            <a:pPr marL="100263" indent="-100263" defTabSz="457200">
              <a:lnSpc>
                <a:spcPct val="150000"/>
              </a:lnSpc>
              <a:spcBef>
                <a:spcPts val="200"/>
              </a:spcBef>
              <a:buSzPct val="100000"/>
              <a:buChar char="•"/>
              <a:defRPr b="1" sz="1750"/>
            </a:pPr>
            <a:r>
              <a:rPr i="1"/>
              <a:t>Special forces</a:t>
            </a:r>
            <a:endParaRPr i="1"/>
          </a:p>
          <a:p>
            <a:pPr lvl="1" marL="290763" indent="-100263" defTabSz="457200">
              <a:lnSpc>
                <a:spcPct val="150000"/>
              </a:lnSpc>
              <a:spcBef>
                <a:spcPts val="200"/>
              </a:spcBef>
              <a:buChar char="•"/>
              <a:defRPr b="1" sz="1400"/>
            </a:pPr>
            <a:r>
              <a:t>Top officers have higher EF capacity related to creative flow and flexibility</a:t>
            </a:r>
          </a:p>
          <a:p>
            <a:pPr lvl="1" marL="290763" indent="-100263" defTabSz="457200">
              <a:lnSpc>
                <a:spcPct val="150000"/>
              </a:lnSpc>
              <a:spcBef>
                <a:spcPts val="200"/>
              </a:spcBef>
              <a:buChar char="•"/>
              <a:defRPr b="1" sz="1400"/>
            </a:pPr>
            <a:r>
              <a:t>H</a:t>
            </a:r>
            <a:r>
              <a:rPr>
                <a:solidFill>
                  <a:srgbClr val="0433FF"/>
                </a:solidFill>
              </a:rPr>
              <a:t>igh capacity of EF indicates high resilience towards high levels of stress.</a:t>
            </a:r>
          </a:p>
          <a:p>
            <a:pPr marL="100263" indent="-100263" defTabSz="457200">
              <a:lnSpc>
                <a:spcPct val="150000"/>
              </a:lnSpc>
              <a:spcBef>
                <a:spcPts val="200"/>
              </a:spcBef>
              <a:buSzPct val="100000"/>
              <a:buChar char="•"/>
              <a:defRPr b="1" sz="1750"/>
            </a:pPr>
            <a:r>
              <a:rPr i="1"/>
              <a:t>Corporate world</a:t>
            </a:r>
            <a:r>
              <a:t> </a:t>
            </a:r>
          </a:p>
          <a:p>
            <a:pPr lvl="1" marL="290763" indent="-100263" defTabSz="457200">
              <a:lnSpc>
                <a:spcPct val="150000"/>
              </a:lnSpc>
              <a:spcBef>
                <a:spcPts val="200"/>
              </a:spcBef>
              <a:buChar char="•"/>
              <a:defRPr b="1" sz="1400"/>
            </a:pPr>
            <a:r>
              <a:t>Creative flow and cognitive flexibility give resilience to long term sickness</a:t>
            </a:r>
          </a:p>
        </p:txBody>
      </p:sp>
      <p:sp>
        <p:nvSpPr>
          <p:cNvPr id="327"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328"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26">
                                            <p:bg/>
                                          </p:spTgt>
                                        </p:tgtEl>
                                        <p:attrNameLst>
                                          <p:attrName>style.visibility</p:attrName>
                                        </p:attrNameLst>
                                      </p:cBhvr>
                                      <p:to>
                                        <p:strVal val="visible"/>
                                      </p:to>
                                    </p:set>
                                    <p:anim calcmode="lin" valueType="num">
                                      <p:cBhvr>
                                        <p:cTn id="7" dur="1000" fill="hold"/>
                                        <p:tgtEl>
                                          <p:spTgt spid="326">
                                            <p:bg/>
                                          </p:spTgt>
                                        </p:tgtEl>
                                        <p:attrNameLst>
                                          <p:attrName>ppt_w</p:attrName>
                                        </p:attrNameLst>
                                      </p:cBhvr>
                                      <p:tavLst>
                                        <p:tav tm="0">
                                          <p:val>
                                            <p:fltVal val="0"/>
                                          </p:val>
                                        </p:tav>
                                        <p:tav tm="100000">
                                          <p:val>
                                            <p:strVal val="#ppt_w"/>
                                          </p:val>
                                        </p:tav>
                                      </p:tavLst>
                                    </p:anim>
                                    <p:anim calcmode="lin" valueType="num">
                                      <p:cBhvr>
                                        <p:cTn id="8" dur="1000" fill="hold"/>
                                        <p:tgtEl>
                                          <p:spTgt spid="326">
                                            <p:bg/>
                                          </p:spTgt>
                                        </p:tgtEl>
                                        <p:attrNameLst>
                                          <p:attrName>ppt_h</p:attrName>
                                        </p:attrNameLst>
                                      </p:cBhvr>
                                      <p:tavLst>
                                        <p:tav tm="0">
                                          <p:val>
                                            <p:fltVal val="0"/>
                                          </p:val>
                                        </p:tav>
                                        <p:tav tm="100000">
                                          <p:val>
                                            <p:strVal val="#ppt_h"/>
                                          </p:val>
                                        </p:tav>
                                      </p:tavLst>
                                    </p:anim>
                                    <p:anim calcmode="lin" valueType="num">
                                      <p:cBhvr>
                                        <p:cTn id="9" dur="1000" fill="hold"/>
                                        <p:tgtEl>
                                          <p:spTgt spid="32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6">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26">
                                            <p:txEl>
                                              <p:pRg st="0" end="0"/>
                                            </p:txEl>
                                          </p:spTgt>
                                        </p:tgtEl>
                                        <p:attrNameLst>
                                          <p:attrName>style.visibility</p:attrName>
                                        </p:attrNameLst>
                                      </p:cBhvr>
                                      <p:to>
                                        <p:strVal val="visible"/>
                                      </p:to>
                                    </p:set>
                                    <p:anim calcmode="lin" valueType="num">
                                      <p:cBhvr>
                                        <p:cTn id="13" dur="1000" fill="hold"/>
                                        <p:tgtEl>
                                          <p:spTgt spid="32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2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2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2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26">
                                            <p:txEl>
                                              <p:pRg st="1" end="1"/>
                                            </p:txEl>
                                          </p:spTgt>
                                        </p:tgtEl>
                                        <p:attrNameLst>
                                          <p:attrName>style.visibility</p:attrName>
                                        </p:attrNameLst>
                                      </p:cBhvr>
                                      <p:to>
                                        <p:strVal val="visible"/>
                                      </p:to>
                                    </p:set>
                                    <p:anim calcmode="lin" valueType="num">
                                      <p:cBhvr>
                                        <p:cTn id="21" dur="1000" fill="hold"/>
                                        <p:tgtEl>
                                          <p:spTgt spid="32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2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2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2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26">
                                            <p:txEl>
                                              <p:pRg st="2" end="2"/>
                                            </p:txEl>
                                          </p:spTgt>
                                        </p:tgtEl>
                                        <p:attrNameLst>
                                          <p:attrName>style.visibility</p:attrName>
                                        </p:attrNameLst>
                                      </p:cBhvr>
                                      <p:to>
                                        <p:strVal val="visible"/>
                                      </p:to>
                                    </p:set>
                                    <p:anim calcmode="lin" valueType="num">
                                      <p:cBhvr>
                                        <p:cTn id="29" dur="1000" fill="hold"/>
                                        <p:tgtEl>
                                          <p:spTgt spid="326">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26">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2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2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26">
                                            <p:txEl>
                                              <p:pRg st="3" end="3"/>
                                            </p:txEl>
                                          </p:spTgt>
                                        </p:tgtEl>
                                        <p:attrNameLst>
                                          <p:attrName>style.visibility</p:attrName>
                                        </p:attrNameLst>
                                      </p:cBhvr>
                                      <p:to>
                                        <p:strVal val="visible"/>
                                      </p:to>
                                    </p:set>
                                    <p:anim calcmode="lin" valueType="num">
                                      <p:cBhvr>
                                        <p:cTn id="37" dur="1000" fill="hold"/>
                                        <p:tgtEl>
                                          <p:spTgt spid="326">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26">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2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2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326">
                                            <p:txEl>
                                              <p:pRg st="4" end="4"/>
                                            </p:txEl>
                                          </p:spTgt>
                                        </p:tgtEl>
                                        <p:attrNameLst>
                                          <p:attrName>style.visibility</p:attrName>
                                        </p:attrNameLst>
                                      </p:cBhvr>
                                      <p:to>
                                        <p:strVal val="visible"/>
                                      </p:to>
                                    </p:set>
                                    <p:anim calcmode="lin" valueType="num">
                                      <p:cBhvr>
                                        <p:cTn id="45" dur="1000" fill="hold"/>
                                        <p:tgtEl>
                                          <p:spTgt spid="326">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26">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2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2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326">
                                            <p:txEl>
                                              <p:pRg st="5" end="5"/>
                                            </p:txEl>
                                          </p:spTgt>
                                        </p:tgtEl>
                                        <p:attrNameLst>
                                          <p:attrName>style.visibility</p:attrName>
                                        </p:attrNameLst>
                                      </p:cBhvr>
                                      <p:to>
                                        <p:strVal val="visible"/>
                                      </p:to>
                                    </p:set>
                                    <p:anim calcmode="lin" valueType="num">
                                      <p:cBhvr>
                                        <p:cTn id="53" dur="1000" fill="hold"/>
                                        <p:tgtEl>
                                          <p:spTgt spid="326">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26">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2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2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15" grpId="1" fill="hold">
                                  <p:stCondLst>
                                    <p:cond delay="0"/>
                                  </p:stCondLst>
                                  <p:iterate type="el" backwards="0">
                                    <p:tmAbs val="0"/>
                                  </p:iterate>
                                  <p:childTnLst>
                                    <p:set>
                                      <p:cBhvr>
                                        <p:cTn id="60" fill="hold"/>
                                        <p:tgtEl>
                                          <p:spTgt spid="326">
                                            <p:txEl>
                                              <p:pRg st="6" end="6"/>
                                            </p:txEl>
                                          </p:spTgt>
                                        </p:tgtEl>
                                        <p:attrNameLst>
                                          <p:attrName>style.visibility</p:attrName>
                                        </p:attrNameLst>
                                      </p:cBhvr>
                                      <p:to>
                                        <p:strVal val="visible"/>
                                      </p:to>
                                    </p:set>
                                    <p:anim calcmode="lin" valueType="num">
                                      <p:cBhvr>
                                        <p:cTn id="61" dur="1000" fill="hold"/>
                                        <p:tgtEl>
                                          <p:spTgt spid="326">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326">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32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2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15" grpId="1" fill="hold">
                                  <p:stCondLst>
                                    <p:cond delay="0"/>
                                  </p:stCondLst>
                                  <p:iterate type="el" backwards="0">
                                    <p:tmAbs val="0"/>
                                  </p:iterate>
                                  <p:childTnLst>
                                    <p:set>
                                      <p:cBhvr>
                                        <p:cTn id="68" fill="hold"/>
                                        <p:tgtEl>
                                          <p:spTgt spid="326">
                                            <p:txEl>
                                              <p:pRg st="7" end="7"/>
                                            </p:txEl>
                                          </p:spTgt>
                                        </p:tgtEl>
                                        <p:attrNameLst>
                                          <p:attrName>style.visibility</p:attrName>
                                        </p:attrNameLst>
                                      </p:cBhvr>
                                      <p:to>
                                        <p:strVal val="visible"/>
                                      </p:to>
                                    </p:set>
                                    <p:anim calcmode="lin" valueType="num">
                                      <p:cBhvr>
                                        <p:cTn id="69" dur="1000" fill="hold"/>
                                        <p:tgtEl>
                                          <p:spTgt spid="326">
                                            <p:txEl>
                                              <p:pRg st="7" end="7"/>
                                            </p:txEl>
                                          </p:spTgt>
                                        </p:tgtEl>
                                        <p:attrNameLst>
                                          <p:attrName>ppt_w</p:attrName>
                                        </p:attrNameLst>
                                      </p:cBhvr>
                                      <p:tavLst>
                                        <p:tav tm="0">
                                          <p:val>
                                            <p:fltVal val="0"/>
                                          </p:val>
                                        </p:tav>
                                        <p:tav tm="100000">
                                          <p:val>
                                            <p:strVal val="#ppt_w"/>
                                          </p:val>
                                        </p:tav>
                                      </p:tavLst>
                                    </p:anim>
                                    <p:anim calcmode="lin" valueType="num">
                                      <p:cBhvr>
                                        <p:cTn id="70" dur="1000" fill="hold"/>
                                        <p:tgtEl>
                                          <p:spTgt spid="326">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32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2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6"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Material and Methods"/>
          <p:cNvSpPr txBox="1"/>
          <p:nvPr>
            <p:ph type="title"/>
          </p:nvPr>
        </p:nvSpPr>
        <p:spPr>
          <a:prstGeom prst="rect">
            <a:avLst/>
          </a:prstGeom>
        </p:spPr>
        <p:txBody>
          <a:bodyPr lIns="45718" tIns="45718" rIns="45718" bIns="45718"/>
          <a:lstStyle/>
          <a:p>
            <a:pPr/>
            <a:r>
              <a:t>Material and Methods  </a:t>
            </a:r>
          </a:p>
        </p:txBody>
      </p:sp>
      <p:sp>
        <p:nvSpPr>
          <p:cNvPr id="331" name="The Delis-Kaplan Executive Function System (D-KEFS)…"/>
          <p:cNvSpPr txBox="1"/>
          <p:nvPr>
            <p:ph type="body" idx="1"/>
          </p:nvPr>
        </p:nvSpPr>
        <p:spPr>
          <a:xfrm>
            <a:off x="718523" y="2653064"/>
            <a:ext cx="6944340" cy="3865515"/>
          </a:xfrm>
          <a:prstGeom prst="rect">
            <a:avLst/>
          </a:prstGeom>
        </p:spPr>
        <p:txBody>
          <a:bodyPr lIns="45718" tIns="45718" rIns="45718" bIns="45718"/>
          <a:lstStyle/>
          <a:p>
            <a:pPr marL="112294" indent="-112294" defTabSz="512063">
              <a:lnSpc>
                <a:spcPct val="150000"/>
              </a:lnSpc>
              <a:spcBef>
                <a:spcPts val="200"/>
              </a:spcBef>
              <a:buSzPct val="100000"/>
              <a:buChar char="•"/>
              <a:defRPr b="1" sz="1568"/>
            </a:pPr>
            <a:r>
              <a:t>The Delis-Kaplan Executive Function System (D-KEFS)</a:t>
            </a:r>
          </a:p>
          <a:p>
            <a:pPr lvl="1" marL="325654" indent="-112294" defTabSz="512063">
              <a:lnSpc>
                <a:spcPct val="150000"/>
              </a:lnSpc>
              <a:spcBef>
                <a:spcPts val="200"/>
              </a:spcBef>
              <a:buChar char="•"/>
              <a:defRPr b="1" sz="1568"/>
            </a:pPr>
            <a:r>
              <a:t>Design fluency (DF) as the main test</a:t>
            </a:r>
          </a:p>
          <a:p>
            <a:pPr lvl="2" marL="539014" indent="-112294" defTabSz="512063">
              <a:lnSpc>
                <a:spcPct val="150000"/>
              </a:lnSpc>
              <a:spcBef>
                <a:spcPts val="200"/>
              </a:spcBef>
              <a:buChar char="•"/>
              <a:defRPr b="1" sz="1456"/>
            </a:pPr>
            <a:r>
              <a:t>It measures multi-processing in an ongoing situation with a focus on cognitive flexibility, creativity and flow</a:t>
            </a:r>
          </a:p>
          <a:p>
            <a:pPr lvl="2" marL="539014" indent="-112294" defTabSz="512063">
              <a:lnSpc>
                <a:spcPct val="150000"/>
              </a:lnSpc>
              <a:spcBef>
                <a:spcPts val="200"/>
              </a:spcBef>
              <a:buChar char="•"/>
              <a:defRPr b="1" sz="1456"/>
            </a:pPr>
            <a:r>
              <a:t>Three steps, Creative flow, Inhibition, Cognitive flexibility</a:t>
            </a:r>
          </a:p>
          <a:p>
            <a:pPr lvl="1" marL="325654" indent="-112294" defTabSz="512063">
              <a:lnSpc>
                <a:spcPct val="150000"/>
              </a:lnSpc>
              <a:spcBef>
                <a:spcPts val="200"/>
              </a:spcBef>
              <a:buChar char="•"/>
              <a:defRPr b="1" sz="1568"/>
            </a:pPr>
            <a:r>
              <a:t>Verbal fluency, study V</a:t>
            </a:r>
          </a:p>
          <a:p>
            <a:pPr lvl="1" marL="325654" indent="-112294" defTabSz="512063">
              <a:lnSpc>
                <a:spcPct val="150000"/>
              </a:lnSpc>
              <a:spcBef>
                <a:spcPts val="200"/>
              </a:spcBef>
              <a:buChar char="•"/>
              <a:defRPr b="1" sz="1568"/>
            </a:pPr>
            <a:r>
              <a:t>CWI and TMT were used as additional tests</a:t>
            </a:r>
          </a:p>
          <a:p>
            <a:pPr marL="116305" indent="-116305" defTabSz="512063">
              <a:lnSpc>
                <a:spcPct val="150000"/>
              </a:lnSpc>
              <a:spcBef>
                <a:spcPts val="200"/>
              </a:spcBef>
              <a:buSzPct val="100000"/>
              <a:buChar char="•"/>
              <a:defRPr b="1" sz="1568"/>
            </a:pPr>
            <a:r>
              <a:rPr sz="1624"/>
              <a:t>Cogstate</a:t>
            </a:r>
            <a:endParaRPr sz="1624"/>
          </a:p>
          <a:p>
            <a:pPr lvl="1" marL="329665" indent="-116305" defTabSz="512063">
              <a:lnSpc>
                <a:spcPct val="150000"/>
              </a:lnSpc>
              <a:spcBef>
                <a:spcPts val="200"/>
              </a:spcBef>
              <a:buChar char="•"/>
              <a:defRPr b="1" sz="1568"/>
            </a:pPr>
            <a:r>
              <a:rPr sz="1624"/>
              <a:t>W</a:t>
            </a:r>
            <a:r>
              <a:t>as used to measure and control other cognitive processes such as processing speed, attention, short-term memory and working memory</a:t>
            </a:r>
          </a:p>
        </p:txBody>
      </p:sp>
      <p:sp>
        <p:nvSpPr>
          <p:cNvPr id="332"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333"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31">
                                            <p:bg/>
                                          </p:spTgt>
                                        </p:tgtEl>
                                        <p:attrNameLst>
                                          <p:attrName>style.visibility</p:attrName>
                                        </p:attrNameLst>
                                      </p:cBhvr>
                                      <p:to>
                                        <p:strVal val="visible"/>
                                      </p:to>
                                    </p:set>
                                    <p:anim calcmode="lin" valueType="num">
                                      <p:cBhvr>
                                        <p:cTn id="7" dur="1000" fill="hold"/>
                                        <p:tgtEl>
                                          <p:spTgt spid="331">
                                            <p:bg/>
                                          </p:spTgt>
                                        </p:tgtEl>
                                        <p:attrNameLst>
                                          <p:attrName>ppt_w</p:attrName>
                                        </p:attrNameLst>
                                      </p:cBhvr>
                                      <p:tavLst>
                                        <p:tav tm="0">
                                          <p:val>
                                            <p:fltVal val="0"/>
                                          </p:val>
                                        </p:tav>
                                        <p:tav tm="100000">
                                          <p:val>
                                            <p:strVal val="#ppt_w"/>
                                          </p:val>
                                        </p:tav>
                                      </p:tavLst>
                                    </p:anim>
                                    <p:anim calcmode="lin" valueType="num">
                                      <p:cBhvr>
                                        <p:cTn id="8" dur="1000" fill="hold"/>
                                        <p:tgtEl>
                                          <p:spTgt spid="331">
                                            <p:bg/>
                                          </p:spTgt>
                                        </p:tgtEl>
                                        <p:attrNameLst>
                                          <p:attrName>ppt_h</p:attrName>
                                        </p:attrNameLst>
                                      </p:cBhvr>
                                      <p:tavLst>
                                        <p:tav tm="0">
                                          <p:val>
                                            <p:fltVal val="0"/>
                                          </p:val>
                                        </p:tav>
                                        <p:tav tm="100000">
                                          <p:val>
                                            <p:strVal val="#ppt_h"/>
                                          </p:val>
                                        </p:tav>
                                      </p:tavLst>
                                    </p:anim>
                                    <p:anim calcmode="lin" valueType="num">
                                      <p:cBhvr>
                                        <p:cTn id="9" dur="1000" fill="hold"/>
                                        <p:tgtEl>
                                          <p:spTgt spid="33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31">
                                            <p:txEl>
                                              <p:pRg st="0" end="0"/>
                                            </p:txEl>
                                          </p:spTgt>
                                        </p:tgtEl>
                                        <p:attrNameLst>
                                          <p:attrName>style.visibility</p:attrName>
                                        </p:attrNameLst>
                                      </p:cBhvr>
                                      <p:to>
                                        <p:strVal val="visible"/>
                                      </p:to>
                                    </p:set>
                                    <p:anim calcmode="lin" valueType="num">
                                      <p:cBhvr>
                                        <p:cTn id="13" dur="1000" fill="hold"/>
                                        <p:tgtEl>
                                          <p:spTgt spid="33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3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31">
                                            <p:txEl>
                                              <p:pRg st="1" end="1"/>
                                            </p:txEl>
                                          </p:spTgt>
                                        </p:tgtEl>
                                        <p:attrNameLst>
                                          <p:attrName>style.visibility</p:attrName>
                                        </p:attrNameLst>
                                      </p:cBhvr>
                                      <p:to>
                                        <p:strVal val="visible"/>
                                      </p:to>
                                    </p:set>
                                    <p:anim calcmode="lin" valueType="num">
                                      <p:cBhvr>
                                        <p:cTn id="21" dur="1000" fill="hold"/>
                                        <p:tgtEl>
                                          <p:spTgt spid="33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3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31">
                                            <p:txEl>
                                              <p:pRg st="2" end="2"/>
                                            </p:txEl>
                                          </p:spTgt>
                                        </p:tgtEl>
                                        <p:attrNameLst>
                                          <p:attrName>style.visibility</p:attrName>
                                        </p:attrNameLst>
                                      </p:cBhvr>
                                      <p:to>
                                        <p:strVal val="visible"/>
                                      </p:to>
                                    </p:set>
                                    <p:anim calcmode="lin" valueType="num">
                                      <p:cBhvr>
                                        <p:cTn id="29" dur="1000" fill="hold"/>
                                        <p:tgtEl>
                                          <p:spTgt spid="33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3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31">
                                            <p:txEl>
                                              <p:pRg st="3" end="3"/>
                                            </p:txEl>
                                          </p:spTgt>
                                        </p:tgtEl>
                                        <p:attrNameLst>
                                          <p:attrName>style.visibility</p:attrName>
                                        </p:attrNameLst>
                                      </p:cBhvr>
                                      <p:to>
                                        <p:strVal val="visible"/>
                                      </p:to>
                                    </p:set>
                                    <p:anim calcmode="lin" valueType="num">
                                      <p:cBhvr>
                                        <p:cTn id="37" dur="1000" fill="hold"/>
                                        <p:tgtEl>
                                          <p:spTgt spid="331">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31">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331">
                                            <p:txEl>
                                              <p:pRg st="4" end="4"/>
                                            </p:txEl>
                                          </p:spTgt>
                                        </p:tgtEl>
                                        <p:attrNameLst>
                                          <p:attrName>style.visibility</p:attrName>
                                        </p:attrNameLst>
                                      </p:cBhvr>
                                      <p:to>
                                        <p:strVal val="visible"/>
                                      </p:to>
                                    </p:set>
                                    <p:anim calcmode="lin" valueType="num">
                                      <p:cBhvr>
                                        <p:cTn id="45" dur="1000" fill="hold"/>
                                        <p:tgtEl>
                                          <p:spTgt spid="331">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31">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3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331">
                                            <p:txEl>
                                              <p:pRg st="5" end="5"/>
                                            </p:txEl>
                                          </p:spTgt>
                                        </p:tgtEl>
                                        <p:attrNameLst>
                                          <p:attrName>style.visibility</p:attrName>
                                        </p:attrNameLst>
                                      </p:cBhvr>
                                      <p:to>
                                        <p:strVal val="visible"/>
                                      </p:to>
                                    </p:set>
                                    <p:anim calcmode="lin" valueType="num">
                                      <p:cBhvr>
                                        <p:cTn id="53" dur="1000" fill="hold"/>
                                        <p:tgtEl>
                                          <p:spTgt spid="331">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31">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3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15" grpId="1" fill="hold">
                                  <p:stCondLst>
                                    <p:cond delay="0"/>
                                  </p:stCondLst>
                                  <p:iterate type="el" backwards="0">
                                    <p:tmAbs val="0"/>
                                  </p:iterate>
                                  <p:childTnLst>
                                    <p:set>
                                      <p:cBhvr>
                                        <p:cTn id="60" fill="hold"/>
                                        <p:tgtEl>
                                          <p:spTgt spid="331">
                                            <p:txEl>
                                              <p:pRg st="6" end="6"/>
                                            </p:txEl>
                                          </p:spTgt>
                                        </p:tgtEl>
                                        <p:attrNameLst>
                                          <p:attrName>style.visibility</p:attrName>
                                        </p:attrNameLst>
                                      </p:cBhvr>
                                      <p:to>
                                        <p:strVal val="visible"/>
                                      </p:to>
                                    </p:set>
                                    <p:anim calcmode="lin" valueType="num">
                                      <p:cBhvr>
                                        <p:cTn id="61" dur="1000" fill="hold"/>
                                        <p:tgtEl>
                                          <p:spTgt spid="331">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331">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33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3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15" grpId="1" fill="hold">
                                  <p:stCondLst>
                                    <p:cond delay="0"/>
                                  </p:stCondLst>
                                  <p:iterate type="el" backwards="0">
                                    <p:tmAbs val="0"/>
                                  </p:iterate>
                                  <p:childTnLst>
                                    <p:set>
                                      <p:cBhvr>
                                        <p:cTn id="68" fill="hold"/>
                                        <p:tgtEl>
                                          <p:spTgt spid="331">
                                            <p:txEl>
                                              <p:pRg st="7" end="7"/>
                                            </p:txEl>
                                          </p:spTgt>
                                        </p:tgtEl>
                                        <p:attrNameLst>
                                          <p:attrName>style.visibility</p:attrName>
                                        </p:attrNameLst>
                                      </p:cBhvr>
                                      <p:to>
                                        <p:strVal val="visible"/>
                                      </p:to>
                                    </p:set>
                                    <p:anim calcmode="lin" valueType="num">
                                      <p:cBhvr>
                                        <p:cTn id="69" dur="1000" fill="hold"/>
                                        <p:tgtEl>
                                          <p:spTgt spid="331">
                                            <p:txEl>
                                              <p:pRg st="7" end="7"/>
                                            </p:txEl>
                                          </p:spTgt>
                                        </p:tgtEl>
                                        <p:attrNameLst>
                                          <p:attrName>ppt_w</p:attrName>
                                        </p:attrNameLst>
                                      </p:cBhvr>
                                      <p:tavLst>
                                        <p:tav tm="0">
                                          <p:val>
                                            <p:fltVal val="0"/>
                                          </p:val>
                                        </p:tav>
                                        <p:tav tm="100000">
                                          <p:val>
                                            <p:strVal val="#ppt_w"/>
                                          </p:val>
                                        </p:tav>
                                      </p:tavLst>
                                    </p:anim>
                                    <p:anim calcmode="lin" valueType="num">
                                      <p:cBhvr>
                                        <p:cTn id="70" dur="1000" fill="hold"/>
                                        <p:tgtEl>
                                          <p:spTgt spid="331">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33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3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1"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7" name="Group 287"/>
          <p:cNvGrpSpPr/>
          <p:nvPr/>
        </p:nvGrpSpPr>
        <p:grpSpPr>
          <a:xfrm>
            <a:off x="4067328" y="2614391"/>
            <a:ext cx="3455453" cy="3500356"/>
            <a:chOff x="0" y="0"/>
            <a:chExt cx="3455452" cy="3500354"/>
          </a:xfrm>
        </p:grpSpPr>
        <p:pic>
          <p:nvPicPr>
            <p:cNvPr id="335" name="image6.jpeg" descr="image6.jpeg"/>
            <p:cNvPicPr>
              <a:picLocks noChangeAspect="1"/>
            </p:cNvPicPr>
            <p:nvPr/>
          </p:nvPicPr>
          <p:blipFill>
            <a:blip r:embed="rId2">
              <a:extLst/>
            </a:blip>
            <a:srcRect l="5971" t="5971" r="5971" b="5969"/>
            <a:stretch>
              <a:fillRect/>
            </a:stretch>
          </p:blipFill>
          <p:spPr>
            <a:xfrm rot="900000">
              <a:off x="430732" y="367633"/>
              <a:ext cx="2630145" cy="2630147"/>
            </a:xfrm>
            <a:prstGeom prst="rect">
              <a:avLst/>
            </a:prstGeom>
            <a:ln w="12700" cap="flat">
              <a:noFill/>
              <a:miter lim="400000"/>
            </a:ln>
            <a:effectLst/>
          </p:spPr>
        </p:pic>
        <p:pic>
          <p:nvPicPr>
            <p:cNvPr id="336" name="image12.png" descr="image12.png"/>
            <p:cNvPicPr>
              <a:picLocks noChangeAspect="1"/>
            </p:cNvPicPr>
            <p:nvPr/>
          </p:nvPicPr>
          <p:blipFill>
            <a:blip r:embed="rId3">
              <a:extLst/>
            </a:blip>
            <a:stretch>
              <a:fillRect/>
            </a:stretch>
          </p:blipFill>
          <p:spPr>
            <a:xfrm rot="900000">
              <a:off x="323753" y="314453"/>
              <a:ext cx="2807946" cy="2871447"/>
            </a:xfrm>
            <a:prstGeom prst="rect">
              <a:avLst/>
            </a:prstGeom>
            <a:ln w="12700" cap="flat">
              <a:noFill/>
              <a:miter lim="400000"/>
            </a:ln>
            <a:effectLst/>
          </p:spPr>
        </p:pic>
      </p:grpSp>
      <p:grpSp>
        <p:nvGrpSpPr>
          <p:cNvPr id="340" name="Group 290"/>
          <p:cNvGrpSpPr/>
          <p:nvPr/>
        </p:nvGrpSpPr>
        <p:grpSpPr>
          <a:xfrm>
            <a:off x="1704404" y="2648563"/>
            <a:ext cx="3056772" cy="3116091"/>
            <a:chOff x="-1" y="-1"/>
            <a:chExt cx="3056770" cy="3116089"/>
          </a:xfrm>
        </p:grpSpPr>
        <p:pic>
          <p:nvPicPr>
            <p:cNvPr id="338" name="image7.jpeg" descr="image7.jpeg"/>
            <p:cNvPicPr>
              <a:picLocks noChangeAspect="1"/>
            </p:cNvPicPr>
            <p:nvPr/>
          </p:nvPicPr>
          <p:blipFill>
            <a:blip r:embed="rId4">
              <a:extLst/>
            </a:blip>
            <a:srcRect l="6116" t="6116" r="6115" b="6116"/>
            <a:stretch>
              <a:fillRect/>
            </a:stretch>
          </p:blipFill>
          <p:spPr>
            <a:xfrm rot="21240000">
              <a:off x="226562" y="190970"/>
              <a:ext cx="2588316" cy="2588315"/>
            </a:xfrm>
            <a:prstGeom prst="rect">
              <a:avLst/>
            </a:prstGeom>
            <a:ln w="12700" cap="flat">
              <a:noFill/>
              <a:miter lim="400000"/>
            </a:ln>
            <a:effectLst/>
          </p:spPr>
        </p:pic>
        <p:pic>
          <p:nvPicPr>
            <p:cNvPr id="339" name="image13.png" descr="image13.png"/>
            <p:cNvPicPr>
              <a:picLocks noChangeAspect="1"/>
            </p:cNvPicPr>
            <p:nvPr/>
          </p:nvPicPr>
          <p:blipFill>
            <a:blip r:embed="rId5">
              <a:extLst/>
            </a:blip>
            <a:stretch>
              <a:fillRect/>
            </a:stretch>
          </p:blipFill>
          <p:spPr>
            <a:xfrm rot="21240000">
              <a:off x="140912" y="137246"/>
              <a:ext cx="2774944" cy="2841596"/>
            </a:xfrm>
            <a:prstGeom prst="rect">
              <a:avLst/>
            </a:prstGeom>
            <a:ln w="12700" cap="flat">
              <a:noFill/>
              <a:miter lim="400000"/>
            </a:ln>
            <a:effectLst/>
          </p:spPr>
        </p:pic>
      </p:grpSp>
      <p:sp>
        <p:nvSpPr>
          <p:cNvPr id="341" name="Shape 291"/>
          <p:cNvSpPr txBox="1"/>
          <p:nvPr/>
        </p:nvSpPr>
        <p:spPr>
          <a:xfrm>
            <a:off x="3768815" y="5702800"/>
            <a:ext cx="1606370" cy="64234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sz="1900">
                <a:solidFill>
                  <a:srgbClr val="7B1650"/>
                </a:solidFill>
                <a:latin typeface="Arial"/>
                <a:ea typeface="Arial"/>
                <a:cs typeface="Arial"/>
                <a:sym typeface="Arial"/>
              </a:defRPr>
            </a:pPr>
            <a:r>
              <a:t>”Paper &amp; pen”</a:t>
            </a:r>
          </a:p>
          <a:p>
            <a:pPr algn="ctr">
              <a:defRPr sz="1900">
                <a:solidFill>
                  <a:srgbClr val="7B1650"/>
                </a:solidFill>
                <a:latin typeface="Arial"/>
                <a:ea typeface="Arial"/>
                <a:cs typeface="Arial"/>
                <a:sym typeface="Arial"/>
              </a:defRPr>
            </a:pPr>
            <a:r>
              <a:t>tests</a:t>
            </a:r>
          </a:p>
        </p:txBody>
      </p:sp>
      <p:sp>
        <p:nvSpPr>
          <p:cNvPr id="342" name="Shape 292"/>
          <p:cNvSpPr txBox="1"/>
          <p:nvPr/>
        </p:nvSpPr>
        <p:spPr>
          <a:xfrm>
            <a:off x="121566" y="4559727"/>
            <a:ext cx="1727202" cy="12277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600">
                <a:solidFill>
                  <a:srgbClr val="7B1650"/>
                </a:solidFill>
                <a:latin typeface="Arial"/>
                <a:ea typeface="Arial"/>
                <a:cs typeface="Arial"/>
                <a:sym typeface="Arial"/>
              </a:defRPr>
            </a:pPr>
            <a:r>
              <a:t>Primary measurement:</a:t>
            </a:r>
          </a:p>
          <a:p>
            <a:pPr algn="ctr">
              <a:defRPr sz="1600">
                <a:solidFill>
                  <a:srgbClr val="7B1650"/>
                </a:solidFill>
                <a:latin typeface="Arial"/>
                <a:ea typeface="Arial"/>
                <a:cs typeface="Arial"/>
                <a:sym typeface="Arial"/>
              </a:defRPr>
            </a:pPr>
            <a:r>
              <a:t>The amount of designs in  </a:t>
            </a:r>
          </a:p>
          <a:p>
            <a:pPr algn="ctr">
              <a:defRPr sz="1600">
                <a:solidFill>
                  <a:srgbClr val="7B1650"/>
                </a:solidFill>
                <a:latin typeface="Arial"/>
                <a:ea typeface="Arial"/>
                <a:cs typeface="Arial"/>
                <a:sym typeface="Arial"/>
              </a:defRPr>
            </a:pPr>
            <a:r>
              <a:t>60 sec</a:t>
            </a:r>
          </a:p>
        </p:txBody>
      </p:sp>
      <p:sp>
        <p:nvSpPr>
          <p:cNvPr id="343" name="Shape 293"/>
          <p:cNvSpPr txBox="1"/>
          <p:nvPr/>
        </p:nvSpPr>
        <p:spPr>
          <a:xfrm>
            <a:off x="7225576" y="4788327"/>
            <a:ext cx="1905002" cy="770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600">
                <a:solidFill>
                  <a:srgbClr val="7B1650"/>
                </a:solidFill>
                <a:latin typeface="Arial"/>
                <a:ea typeface="Arial"/>
                <a:cs typeface="Arial"/>
                <a:sym typeface="Arial"/>
              </a:defRPr>
            </a:pPr>
            <a:r>
              <a:t>Secondary measurement:</a:t>
            </a:r>
          </a:p>
          <a:p>
            <a:pPr algn="ctr">
              <a:defRPr sz="1600">
                <a:solidFill>
                  <a:srgbClr val="7B1650"/>
                </a:solidFill>
                <a:latin typeface="Arial"/>
                <a:ea typeface="Arial"/>
                <a:cs typeface="Arial"/>
                <a:sym typeface="Arial"/>
              </a:defRPr>
            </a:pPr>
            <a:r>
              <a:t>Accuracy</a:t>
            </a:r>
          </a:p>
        </p:txBody>
      </p:sp>
      <p:sp>
        <p:nvSpPr>
          <p:cNvPr id="344"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sp>
        <p:nvSpPr>
          <p:cNvPr id="345" name="Design fluency"/>
          <p:cNvSpPr txBox="1"/>
          <p:nvPr/>
        </p:nvSpPr>
        <p:spPr>
          <a:xfrm>
            <a:off x="685800" y="1676400"/>
            <a:ext cx="7772400" cy="1143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defRPr b="1" sz="3200">
                <a:solidFill>
                  <a:schemeClr val="accent1"/>
                </a:solidFill>
                <a:latin typeface="Arial"/>
                <a:ea typeface="Arial"/>
                <a:cs typeface="Arial"/>
                <a:sym typeface="Arial"/>
              </a:defRPr>
            </a:lvl1pPr>
          </a:lstStyle>
          <a:p>
            <a:pPr/>
            <a:r>
              <a:t>Design fluency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337"/>
                                        </p:tgtEl>
                                        <p:attrNameLst>
                                          <p:attrName>style.visibility</p:attrName>
                                        </p:attrNameLst>
                                      </p:cBhvr>
                                      <p:to>
                                        <p:strVal val="visible"/>
                                      </p:to>
                                    </p:set>
                                    <p:anim calcmode="lin" valueType="num">
                                      <p:cBhvr>
                                        <p:cTn id="7" dur="1000" fill="hold"/>
                                        <p:tgtEl>
                                          <p:spTgt spid="337"/>
                                        </p:tgtEl>
                                        <p:attrNameLst>
                                          <p:attrName>ppt_w</p:attrName>
                                        </p:attrNameLst>
                                      </p:cBhvr>
                                      <p:tavLst>
                                        <p:tav tm="0">
                                          <p:val>
                                            <p:fltVal val="0"/>
                                          </p:val>
                                        </p:tav>
                                        <p:tav tm="100000">
                                          <p:val>
                                            <p:strVal val="#ppt_w"/>
                                          </p:val>
                                        </p:tav>
                                      </p:tavLst>
                                    </p:anim>
                                    <p:anim calcmode="lin" valueType="num">
                                      <p:cBhvr>
                                        <p:cTn id="8" dur="1000" fill="hold"/>
                                        <p:tgtEl>
                                          <p:spTgt spid="337"/>
                                        </p:tgtEl>
                                        <p:attrNameLst>
                                          <p:attrName>ppt_h</p:attrName>
                                        </p:attrNameLst>
                                      </p:cBhvr>
                                      <p:tavLst>
                                        <p:tav tm="0">
                                          <p:val>
                                            <p:fltVal val="0"/>
                                          </p:val>
                                        </p:tav>
                                        <p:tav tm="100000">
                                          <p:val>
                                            <p:strVal val="#ppt_h"/>
                                          </p:val>
                                        </p:tav>
                                      </p:tavLst>
                                    </p:anim>
                                    <p:anim calcmode="lin" valueType="num">
                                      <p:cBhvr>
                                        <p:cTn id="9" dur="1000" fill="hold"/>
                                        <p:tgtEl>
                                          <p:spTgt spid="3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9" presetID="15" grpId="2" fill="hold">
                                  <p:stCondLst>
                                    <p:cond delay="0"/>
                                  </p:stCondLst>
                                  <p:iterate type="el" backwards="0">
                                    <p:tmAbs val="0"/>
                                  </p:iterate>
                                  <p:childTnLst>
                                    <p:set>
                                      <p:cBhvr>
                                        <p:cTn id="13" fill="hold"/>
                                        <p:tgtEl>
                                          <p:spTgt spid="340"/>
                                        </p:tgtEl>
                                        <p:attrNameLst>
                                          <p:attrName>style.visibility</p:attrName>
                                        </p:attrNameLst>
                                      </p:cBhvr>
                                      <p:to>
                                        <p:strVal val="visible"/>
                                      </p:to>
                                    </p:set>
                                    <p:anim calcmode="lin" valueType="num">
                                      <p:cBhvr>
                                        <p:cTn id="14" dur="1000" fill="hold"/>
                                        <p:tgtEl>
                                          <p:spTgt spid="340"/>
                                        </p:tgtEl>
                                        <p:attrNameLst>
                                          <p:attrName>ppt_w</p:attrName>
                                        </p:attrNameLst>
                                      </p:cBhvr>
                                      <p:tavLst>
                                        <p:tav tm="0">
                                          <p:val>
                                            <p:fltVal val="0"/>
                                          </p:val>
                                        </p:tav>
                                        <p:tav tm="100000">
                                          <p:val>
                                            <p:strVal val="#ppt_w"/>
                                          </p:val>
                                        </p:tav>
                                      </p:tavLst>
                                    </p:anim>
                                    <p:anim calcmode="lin" valueType="num">
                                      <p:cBhvr>
                                        <p:cTn id="15" dur="1000" fill="hold"/>
                                        <p:tgtEl>
                                          <p:spTgt spid="340"/>
                                        </p:tgtEl>
                                        <p:attrNameLst>
                                          <p:attrName>ppt_h</p:attrName>
                                        </p:attrNameLst>
                                      </p:cBhvr>
                                      <p:tavLst>
                                        <p:tav tm="0">
                                          <p:val>
                                            <p:fltVal val="0"/>
                                          </p:val>
                                        </p:tav>
                                        <p:tav tm="100000">
                                          <p:val>
                                            <p:strVal val="#ppt_h"/>
                                          </p:val>
                                        </p:tav>
                                      </p:tavLst>
                                    </p:anim>
                                    <p:anim calcmode="lin" valueType="num">
                                      <p:cBhvr>
                                        <p:cTn id="16" dur="1000" fill="hold"/>
                                        <p:tgtEl>
                                          <p:spTgt spid="34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9" presetID="15" grpId="3" fill="hold">
                                  <p:stCondLst>
                                    <p:cond delay="0"/>
                                  </p:stCondLst>
                                  <p:iterate type="el" backwards="0">
                                    <p:tmAbs val="0"/>
                                  </p:iterate>
                                  <p:childTnLst>
                                    <p:set>
                                      <p:cBhvr>
                                        <p:cTn id="21" fill="hold"/>
                                        <p:tgtEl>
                                          <p:spTgt spid="341"/>
                                        </p:tgtEl>
                                        <p:attrNameLst>
                                          <p:attrName>style.visibility</p:attrName>
                                        </p:attrNameLst>
                                      </p:cBhvr>
                                      <p:to>
                                        <p:strVal val="visible"/>
                                      </p:to>
                                    </p:set>
                                    <p:anim calcmode="lin" valueType="num">
                                      <p:cBhvr>
                                        <p:cTn id="22" dur="1000" fill="hold"/>
                                        <p:tgtEl>
                                          <p:spTgt spid="341"/>
                                        </p:tgtEl>
                                        <p:attrNameLst>
                                          <p:attrName>ppt_w</p:attrName>
                                        </p:attrNameLst>
                                      </p:cBhvr>
                                      <p:tavLst>
                                        <p:tav tm="0">
                                          <p:val>
                                            <p:fltVal val="0"/>
                                          </p:val>
                                        </p:tav>
                                        <p:tav tm="100000">
                                          <p:val>
                                            <p:strVal val="#ppt_w"/>
                                          </p:val>
                                        </p:tav>
                                      </p:tavLst>
                                    </p:anim>
                                    <p:anim calcmode="lin" valueType="num">
                                      <p:cBhvr>
                                        <p:cTn id="23" dur="1000" fill="hold"/>
                                        <p:tgtEl>
                                          <p:spTgt spid="341"/>
                                        </p:tgtEl>
                                        <p:attrNameLst>
                                          <p:attrName>ppt_h</p:attrName>
                                        </p:attrNameLst>
                                      </p:cBhvr>
                                      <p:tavLst>
                                        <p:tav tm="0">
                                          <p:val>
                                            <p:fltVal val="0"/>
                                          </p:val>
                                        </p:tav>
                                        <p:tav tm="100000">
                                          <p:val>
                                            <p:strVal val="#ppt_h"/>
                                          </p:val>
                                        </p:tav>
                                      </p:tavLst>
                                    </p:anim>
                                    <p:anim calcmode="lin" valueType="num">
                                      <p:cBhvr>
                                        <p:cTn id="24" dur="1000" fill="hold"/>
                                        <p:tgtEl>
                                          <p:spTgt spid="34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9" presetID="15" grpId="4" fill="hold">
                                  <p:stCondLst>
                                    <p:cond delay="0"/>
                                  </p:stCondLst>
                                  <p:iterate type="el" backwards="0">
                                    <p:tmAbs val="0"/>
                                  </p:iterate>
                                  <p:childTnLst>
                                    <p:set>
                                      <p:cBhvr>
                                        <p:cTn id="29" fill="hold"/>
                                        <p:tgtEl>
                                          <p:spTgt spid="342"/>
                                        </p:tgtEl>
                                        <p:attrNameLst>
                                          <p:attrName>style.visibility</p:attrName>
                                        </p:attrNameLst>
                                      </p:cBhvr>
                                      <p:to>
                                        <p:strVal val="visible"/>
                                      </p:to>
                                    </p:set>
                                    <p:anim calcmode="lin" valueType="num">
                                      <p:cBhvr>
                                        <p:cTn id="30" dur="1000" fill="hold"/>
                                        <p:tgtEl>
                                          <p:spTgt spid="342"/>
                                        </p:tgtEl>
                                        <p:attrNameLst>
                                          <p:attrName>ppt_w</p:attrName>
                                        </p:attrNameLst>
                                      </p:cBhvr>
                                      <p:tavLst>
                                        <p:tav tm="0">
                                          <p:val>
                                            <p:fltVal val="0"/>
                                          </p:val>
                                        </p:tav>
                                        <p:tav tm="100000">
                                          <p:val>
                                            <p:strVal val="#ppt_w"/>
                                          </p:val>
                                        </p:tav>
                                      </p:tavLst>
                                    </p:anim>
                                    <p:anim calcmode="lin" valueType="num">
                                      <p:cBhvr>
                                        <p:cTn id="31" dur="1000" fill="hold"/>
                                        <p:tgtEl>
                                          <p:spTgt spid="342"/>
                                        </p:tgtEl>
                                        <p:attrNameLst>
                                          <p:attrName>ppt_h</p:attrName>
                                        </p:attrNameLst>
                                      </p:cBhvr>
                                      <p:tavLst>
                                        <p:tav tm="0">
                                          <p:val>
                                            <p:fltVal val="0"/>
                                          </p:val>
                                        </p:tav>
                                        <p:tav tm="100000">
                                          <p:val>
                                            <p:strVal val="#ppt_h"/>
                                          </p:val>
                                        </p:tav>
                                      </p:tavLst>
                                    </p:anim>
                                    <p:anim calcmode="lin" valueType="num">
                                      <p:cBhvr>
                                        <p:cTn id="32" dur="1000" fill="hold"/>
                                        <p:tgtEl>
                                          <p:spTgt spid="34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9" presetID="15" grpId="5" fill="hold">
                                  <p:stCondLst>
                                    <p:cond delay="0"/>
                                  </p:stCondLst>
                                  <p:iterate type="el" backwards="0">
                                    <p:tmAbs val="0"/>
                                  </p:iterate>
                                  <p:childTnLst>
                                    <p:set>
                                      <p:cBhvr>
                                        <p:cTn id="37" fill="hold"/>
                                        <p:tgtEl>
                                          <p:spTgt spid="343"/>
                                        </p:tgtEl>
                                        <p:attrNameLst>
                                          <p:attrName>style.visibility</p:attrName>
                                        </p:attrNameLst>
                                      </p:cBhvr>
                                      <p:to>
                                        <p:strVal val="visible"/>
                                      </p:to>
                                    </p:set>
                                    <p:anim calcmode="lin" valueType="num">
                                      <p:cBhvr>
                                        <p:cTn id="38" dur="1000" fill="hold"/>
                                        <p:tgtEl>
                                          <p:spTgt spid="343"/>
                                        </p:tgtEl>
                                        <p:attrNameLst>
                                          <p:attrName>ppt_w</p:attrName>
                                        </p:attrNameLst>
                                      </p:cBhvr>
                                      <p:tavLst>
                                        <p:tav tm="0">
                                          <p:val>
                                            <p:fltVal val="0"/>
                                          </p:val>
                                        </p:tav>
                                        <p:tav tm="100000">
                                          <p:val>
                                            <p:strVal val="#ppt_w"/>
                                          </p:val>
                                        </p:tav>
                                      </p:tavLst>
                                    </p:anim>
                                    <p:anim calcmode="lin" valueType="num">
                                      <p:cBhvr>
                                        <p:cTn id="39" dur="1000" fill="hold"/>
                                        <p:tgtEl>
                                          <p:spTgt spid="343"/>
                                        </p:tgtEl>
                                        <p:attrNameLst>
                                          <p:attrName>ppt_h</p:attrName>
                                        </p:attrNameLst>
                                      </p:cBhvr>
                                      <p:tavLst>
                                        <p:tav tm="0">
                                          <p:val>
                                            <p:fltVal val="0"/>
                                          </p:val>
                                        </p:tav>
                                        <p:tav tm="100000">
                                          <p:val>
                                            <p:strVal val="#ppt_h"/>
                                          </p:val>
                                        </p:tav>
                                      </p:tavLst>
                                    </p:anim>
                                    <p:anim calcmode="lin" valueType="num">
                                      <p:cBhvr>
                                        <p:cTn id="40" dur="1000" fill="hold"/>
                                        <p:tgtEl>
                                          <p:spTgt spid="343"/>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 grpId="4"/>
      <p:bldP build="whole" bldLvl="1" animBg="1" rev="0" advAuto="0" spid="343" grpId="5"/>
      <p:bldP build="whole" bldLvl="1" animBg="1" rev="0" advAuto="0" spid="337" grpId="1"/>
      <p:bldP build="whole" bldLvl="1" animBg="1" rev="0" advAuto="0" spid="341" grpId="3"/>
      <p:bldP build="whole" bldLvl="1" animBg="1" rev="0" advAuto="0" spid="340"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sp>
        <p:nvSpPr>
          <p:cNvPr id="348" name="Design fluency and limitations"/>
          <p:cNvSpPr txBox="1"/>
          <p:nvPr/>
        </p:nvSpPr>
        <p:spPr>
          <a:xfrm>
            <a:off x="685800" y="1676400"/>
            <a:ext cx="7772400" cy="1143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defRPr b="1" sz="3200">
                <a:solidFill>
                  <a:schemeClr val="accent1"/>
                </a:solidFill>
                <a:latin typeface="Arial"/>
                <a:ea typeface="Arial"/>
                <a:cs typeface="Arial"/>
                <a:sym typeface="Arial"/>
              </a:defRPr>
            </a:lvl1pPr>
          </a:lstStyle>
          <a:p>
            <a:pPr/>
            <a:r>
              <a:t>Design fluency and limitations</a:t>
            </a:r>
          </a:p>
        </p:txBody>
      </p:sp>
      <p:sp>
        <p:nvSpPr>
          <p:cNvPr id="349" name="Involved different EF at the same time without differentiating among them…"/>
          <p:cNvSpPr txBox="1"/>
          <p:nvPr>
            <p:ph type="body" idx="1"/>
          </p:nvPr>
        </p:nvSpPr>
        <p:spPr>
          <a:xfrm>
            <a:off x="718523" y="2653064"/>
            <a:ext cx="7354500" cy="3634884"/>
          </a:xfrm>
          <a:prstGeom prst="rect">
            <a:avLst/>
          </a:prstGeom>
        </p:spPr>
        <p:txBody>
          <a:bodyPr/>
          <a:lstStyle/>
          <a:p>
            <a:pPr marL="106278" indent="-106278" defTabSz="484631">
              <a:lnSpc>
                <a:spcPct val="150000"/>
              </a:lnSpc>
              <a:spcBef>
                <a:spcPts val="200"/>
              </a:spcBef>
              <a:buSzPct val="100000"/>
              <a:buChar char="•"/>
              <a:defRPr b="1" sz="1483"/>
            </a:pPr>
            <a:r>
              <a:t>Involved different EF at the same time without differentiating among them</a:t>
            </a:r>
          </a:p>
          <a:p>
            <a:pPr lvl="1" marL="308208" indent="-106278" defTabSz="484631">
              <a:lnSpc>
                <a:spcPct val="150000"/>
              </a:lnSpc>
              <a:spcBef>
                <a:spcPts val="200"/>
              </a:spcBef>
              <a:buChar char="•"/>
              <a:defRPr b="1" sz="1483"/>
            </a:pPr>
            <a:r>
              <a:t>It reflects the reality of life better</a:t>
            </a:r>
          </a:p>
          <a:p>
            <a:pPr lvl="1" marL="308208" indent="-106278" defTabSz="484631">
              <a:lnSpc>
                <a:spcPct val="150000"/>
              </a:lnSpc>
              <a:spcBef>
                <a:spcPts val="200"/>
              </a:spcBef>
              <a:buChar char="•"/>
              <a:defRPr b="1" sz="1483"/>
            </a:pPr>
            <a:r>
              <a:t>Old norms (The Flynn effect)</a:t>
            </a:r>
          </a:p>
          <a:p>
            <a:pPr lvl="1" marL="308208" indent="-106278" defTabSz="484631">
              <a:lnSpc>
                <a:spcPct val="150000"/>
              </a:lnSpc>
              <a:spcBef>
                <a:spcPts val="200"/>
              </a:spcBef>
              <a:buChar char="•"/>
              <a:defRPr b="1" sz="1483"/>
            </a:pPr>
            <a:r>
              <a:t>The general level of the elite players from Study III showed no significant differences compared to study I (10 year between)</a:t>
            </a:r>
          </a:p>
          <a:p>
            <a:pPr marL="110074" indent="-110074" defTabSz="484631">
              <a:lnSpc>
                <a:spcPct val="150000"/>
              </a:lnSpc>
              <a:spcBef>
                <a:spcPts val="200"/>
              </a:spcBef>
              <a:buSzPct val="100000"/>
              <a:buChar char="•"/>
              <a:defRPr b="1" sz="1483"/>
            </a:pPr>
            <a:r>
              <a:rPr sz="1536"/>
              <a:t>Re-test reliability is lower on DF3</a:t>
            </a:r>
            <a:endParaRPr sz="1536"/>
          </a:p>
          <a:p>
            <a:pPr lvl="1" marL="312004" indent="-110074" defTabSz="484631">
              <a:lnSpc>
                <a:spcPct val="150000"/>
              </a:lnSpc>
              <a:spcBef>
                <a:spcPts val="200"/>
              </a:spcBef>
              <a:buChar char="•"/>
              <a:defRPr b="1" sz="1483"/>
            </a:pPr>
            <a:r>
              <a:rPr sz="1536"/>
              <a:t>DF shows in general a moderate to strong reliability but with a lower test-retest reliability in DF3 (r =0.32) </a:t>
            </a:r>
            <a:endParaRPr sz="1536"/>
          </a:p>
          <a:p>
            <a:pPr lvl="1" marL="308208" indent="-106278" defTabSz="484631">
              <a:lnSpc>
                <a:spcPct val="150000"/>
              </a:lnSpc>
              <a:spcBef>
                <a:spcPts val="200"/>
              </a:spcBef>
              <a:buChar char="•"/>
              <a:defRPr b="1" sz="1483"/>
            </a:pPr>
            <a:r>
              <a:t>Re-test result is higher than baseline, suggesting a learning factor is involved rather than weakness in capture the capacity over time. The test has lost its novelty factor.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49">
                                            <p:bg/>
                                          </p:spTgt>
                                        </p:tgtEl>
                                        <p:attrNameLst>
                                          <p:attrName>style.visibility</p:attrName>
                                        </p:attrNameLst>
                                      </p:cBhvr>
                                      <p:to>
                                        <p:strVal val="visible"/>
                                      </p:to>
                                    </p:set>
                                    <p:anim calcmode="lin" valueType="num">
                                      <p:cBhvr>
                                        <p:cTn id="7" dur="1000" fill="hold"/>
                                        <p:tgtEl>
                                          <p:spTgt spid="349">
                                            <p:bg/>
                                          </p:spTgt>
                                        </p:tgtEl>
                                        <p:attrNameLst>
                                          <p:attrName>ppt_w</p:attrName>
                                        </p:attrNameLst>
                                      </p:cBhvr>
                                      <p:tavLst>
                                        <p:tav tm="0">
                                          <p:val>
                                            <p:fltVal val="0"/>
                                          </p:val>
                                        </p:tav>
                                        <p:tav tm="100000">
                                          <p:val>
                                            <p:strVal val="#ppt_w"/>
                                          </p:val>
                                        </p:tav>
                                      </p:tavLst>
                                    </p:anim>
                                    <p:anim calcmode="lin" valueType="num">
                                      <p:cBhvr>
                                        <p:cTn id="8" dur="1000" fill="hold"/>
                                        <p:tgtEl>
                                          <p:spTgt spid="349">
                                            <p:bg/>
                                          </p:spTgt>
                                        </p:tgtEl>
                                        <p:attrNameLst>
                                          <p:attrName>ppt_h</p:attrName>
                                        </p:attrNameLst>
                                      </p:cBhvr>
                                      <p:tavLst>
                                        <p:tav tm="0">
                                          <p:val>
                                            <p:fltVal val="0"/>
                                          </p:val>
                                        </p:tav>
                                        <p:tav tm="100000">
                                          <p:val>
                                            <p:strVal val="#ppt_h"/>
                                          </p:val>
                                        </p:tav>
                                      </p:tavLst>
                                    </p:anim>
                                    <p:anim calcmode="lin" valueType="num">
                                      <p:cBhvr>
                                        <p:cTn id="9" dur="1000" fill="hold"/>
                                        <p:tgtEl>
                                          <p:spTgt spid="349">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9">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49">
                                            <p:txEl>
                                              <p:pRg st="0" end="0"/>
                                            </p:txEl>
                                          </p:spTgt>
                                        </p:tgtEl>
                                        <p:attrNameLst>
                                          <p:attrName>style.visibility</p:attrName>
                                        </p:attrNameLst>
                                      </p:cBhvr>
                                      <p:to>
                                        <p:strVal val="visible"/>
                                      </p:to>
                                    </p:set>
                                    <p:anim calcmode="lin" valueType="num">
                                      <p:cBhvr>
                                        <p:cTn id="13" dur="1000" fill="hold"/>
                                        <p:tgtEl>
                                          <p:spTgt spid="34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49">
                                            <p:txEl>
                                              <p:pRg st="1" end="1"/>
                                            </p:txEl>
                                          </p:spTgt>
                                        </p:tgtEl>
                                        <p:attrNameLst>
                                          <p:attrName>style.visibility</p:attrName>
                                        </p:attrNameLst>
                                      </p:cBhvr>
                                      <p:to>
                                        <p:strVal val="visible"/>
                                      </p:to>
                                    </p:set>
                                    <p:anim calcmode="lin" valueType="num">
                                      <p:cBhvr>
                                        <p:cTn id="21" dur="1000" fill="hold"/>
                                        <p:tgtEl>
                                          <p:spTgt spid="34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4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4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4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49">
                                            <p:txEl>
                                              <p:pRg st="2" end="2"/>
                                            </p:txEl>
                                          </p:spTgt>
                                        </p:tgtEl>
                                        <p:attrNameLst>
                                          <p:attrName>style.visibility</p:attrName>
                                        </p:attrNameLst>
                                      </p:cBhvr>
                                      <p:to>
                                        <p:strVal val="visible"/>
                                      </p:to>
                                    </p:set>
                                    <p:anim calcmode="lin" valueType="num">
                                      <p:cBhvr>
                                        <p:cTn id="29" dur="1000" fill="hold"/>
                                        <p:tgtEl>
                                          <p:spTgt spid="34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4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4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4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49">
                                            <p:txEl>
                                              <p:pRg st="3" end="3"/>
                                            </p:txEl>
                                          </p:spTgt>
                                        </p:tgtEl>
                                        <p:attrNameLst>
                                          <p:attrName>style.visibility</p:attrName>
                                        </p:attrNameLst>
                                      </p:cBhvr>
                                      <p:to>
                                        <p:strVal val="visible"/>
                                      </p:to>
                                    </p:set>
                                    <p:anim calcmode="lin" valueType="num">
                                      <p:cBhvr>
                                        <p:cTn id="37" dur="1000" fill="hold"/>
                                        <p:tgtEl>
                                          <p:spTgt spid="349">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49">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4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4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349">
                                            <p:txEl>
                                              <p:pRg st="4" end="4"/>
                                            </p:txEl>
                                          </p:spTgt>
                                        </p:tgtEl>
                                        <p:attrNameLst>
                                          <p:attrName>style.visibility</p:attrName>
                                        </p:attrNameLst>
                                      </p:cBhvr>
                                      <p:to>
                                        <p:strVal val="visible"/>
                                      </p:to>
                                    </p:set>
                                    <p:anim calcmode="lin" valueType="num">
                                      <p:cBhvr>
                                        <p:cTn id="45" dur="1000" fill="hold"/>
                                        <p:tgtEl>
                                          <p:spTgt spid="349">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49">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4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349">
                                            <p:txEl>
                                              <p:pRg st="5" end="5"/>
                                            </p:txEl>
                                          </p:spTgt>
                                        </p:tgtEl>
                                        <p:attrNameLst>
                                          <p:attrName>style.visibility</p:attrName>
                                        </p:attrNameLst>
                                      </p:cBhvr>
                                      <p:to>
                                        <p:strVal val="visible"/>
                                      </p:to>
                                    </p:set>
                                    <p:anim calcmode="lin" valueType="num">
                                      <p:cBhvr>
                                        <p:cTn id="53" dur="1000" fill="hold"/>
                                        <p:tgtEl>
                                          <p:spTgt spid="349">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49">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4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4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15" grpId="1" fill="hold">
                                  <p:stCondLst>
                                    <p:cond delay="0"/>
                                  </p:stCondLst>
                                  <p:iterate type="el" backwards="0">
                                    <p:tmAbs val="0"/>
                                  </p:iterate>
                                  <p:childTnLst>
                                    <p:set>
                                      <p:cBhvr>
                                        <p:cTn id="60" fill="hold"/>
                                        <p:tgtEl>
                                          <p:spTgt spid="349">
                                            <p:txEl>
                                              <p:pRg st="6" end="6"/>
                                            </p:txEl>
                                          </p:spTgt>
                                        </p:tgtEl>
                                        <p:attrNameLst>
                                          <p:attrName>style.visibility</p:attrName>
                                        </p:attrNameLst>
                                      </p:cBhvr>
                                      <p:to>
                                        <p:strVal val="visible"/>
                                      </p:to>
                                    </p:set>
                                    <p:anim calcmode="lin" valueType="num">
                                      <p:cBhvr>
                                        <p:cTn id="61" dur="1000" fill="hold"/>
                                        <p:tgtEl>
                                          <p:spTgt spid="349">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349">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34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4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Results"/>
          <p:cNvSpPr txBox="1"/>
          <p:nvPr>
            <p:ph type="title"/>
          </p:nvPr>
        </p:nvSpPr>
        <p:spPr>
          <a:prstGeom prst="rect">
            <a:avLst/>
          </a:prstGeom>
        </p:spPr>
        <p:txBody>
          <a:bodyPr lIns="45718" tIns="45718" rIns="45718" bIns="45718"/>
          <a:lstStyle/>
          <a:p>
            <a:pPr/>
            <a:r>
              <a:t>Results </a:t>
            </a:r>
          </a:p>
        </p:txBody>
      </p:sp>
      <p:sp>
        <p:nvSpPr>
          <p:cNvPr id="352"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353" name="Bild" descr="Bild"/>
          <p:cNvPicPr>
            <a:picLocks noChangeAspect="1"/>
          </p:cNvPicPr>
          <p:nvPr/>
        </p:nvPicPr>
        <p:blipFill>
          <a:blip r:embed="rId2">
            <a:extLst/>
          </a:blip>
          <a:stretch>
            <a:fillRect/>
          </a:stretch>
        </p:blipFill>
        <p:spPr>
          <a:xfrm>
            <a:off x="6649989" y="3897567"/>
            <a:ext cx="2025747" cy="26210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64"/>
          <p:cNvSpPr txBox="1"/>
          <p:nvPr>
            <p:ph type="title"/>
          </p:nvPr>
        </p:nvSpPr>
        <p:spPr>
          <a:prstGeom prst="rect">
            <a:avLst/>
          </a:prstGeom>
        </p:spPr>
        <p:txBody>
          <a:bodyPr/>
          <a:lstStyle>
            <a:lvl1pPr>
              <a:defRPr sz="2800"/>
            </a:lvl1pPr>
          </a:lstStyle>
          <a:p>
            <a:pPr/>
            <a:r>
              <a:t>STUDY I.</a:t>
            </a:r>
          </a:p>
        </p:txBody>
      </p:sp>
      <p:sp>
        <p:nvSpPr>
          <p:cNvPr id="356" name="Shape 371"/>
          <p:cNvSpPr txBox="1"/>
          <p:nvPr>
            <p:ph type="sldNum" sz="quarter" idx="4294967295"/>
          </p:nvPr>
        </p:nvSpPr>
        <p:spPr>
          <a:xfrm>
            <a:off x="8710951" y="64833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7" name="Shape 372"/>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358" name="Part 1…"/>
          <p:cNvSpPr txBox="1"/>
          <p:nvPr/>
        </p:nvSpPr>
        <p:spPr>
          <a:xfrm>
            <a:off x="318263" y="2875972"/>
            <a:ext cx="4086424" cy="28248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Part 1</a:t>
            </a:r>
          </a:p>
          <a:p>
            <a:pPr lvl="2" marL="81814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57 players</a:t>
            </a:r>
          </a:p>
          <a:p>
            <a:pPr lvl="2" marL="81814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29 elite, 28 semi-elite </a:t>
            </a:r>
          </a:p>
          <a:p>
            <a:pPr lvl="2" marL="81814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31 males, 26 females</a:t>
            </a:r>
          </a:p>
          <a:p>
            <a:pPr lvl="2" marL="81814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Selected by their coaches to be representative for their teams’ performances level</a:t>
            </a:r>
          </a:p>
        </p:txBody>
      </p:sp>
      <p:sp>
        <p:nvSpPr>
          <p:cNvPr id="359" name="Part 2…"/>
          <p:cNvSpPr txBox="1"/>
          <p:nvPr/>
        </p:nvSpPr>
        <p:spPr>
          <a:xfrm>
            <a:off x="4398010" y="2892280"/>
            <a:ext cx="4086424" cy="21315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81526" indent="-200526">
              <a:lnSpc>
                <a:spcPct val="150000"/>
              </a:lnSpc>
              <a:spcBef>
                <a:spcPts val="400"/>
              </a:spcBef>
              <a:buSzPct val="100000"/>
              <a:buChar char="•"/>
              <a:defRPr b="1" sz="1700">
                <a:solidFill>
                  <a:schemeClr val="accent1"/>
                </a:solidFill>
                <a:latin typeface="Arial"/>
                <a:ea typeface="Arial"/>
                <a:cs typeface="Arial"/>
                <a:sym typeface="Arial"/>
              </a:defRPr>
            </a:pPr>
            <a:r>
              <a:t>Part 2</a:t>
            </a:r>
          </a:p>
          <a:p>
            <a:pPr lvl="2" marL="962526" indent="-200526">
              <a:lnSpc>
                <a:spcPct val="150000"/>
              </a:lnSpc>
              <a:spcBef>
                <a:spcPts val="400"/>
              </a:spcBef>
              <a:buSzPct val="100000"/>
              <a:buChar char="•"/>
              <a:defRPr b="1" sz="1700">
                <a:solidFill>
                  <a:schemeClr val="accent1"/>
                </a:solidFill>
                <a:latin typeface="Arial"/>
                <a:ea typeface="Arial"/>
                <a:cs typeface="Arial"/>
                <a:sym typeface="Arial"/>
              </a:defRPr>
            </a:pPr>
            <a:r>
              <a:t>25 male players</a:t>
            </a:r>
          </a:p>
          <a:p>
            <a:pPr lvl="2" marL="962526" indent="-200526">
              <a:lnSpc>
                <a:spcPct val="150000"/>
              </a:lnSpc>
              <a:spcBef>
                <a:spcPts val="400"/>
              </a:spcBef>
              <a:buSzPct val="100000"/>
              <a:buChar char="•"/>
              <a:defRPr b="1" sz="1700">
                <a:solidFill>
                  <a:schemeClr val="accent1"/>
                </a:solidFill>
                <a:latin typeface="Arial"/>
                <a:ea typeface="Arial"/>
                <a:cs typeface="Arial"/>
                <a:sym typeface="Arial"/>
              </a:defRPr>
            </a:pPr>
            <a:r>
              <a:t>Played at least one game over the period of 2.5 years after testing.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58">
                                            <p:bg/>
                                          </p:spTgt>
                                        </p:tgtEl>
                                        <p:attrNameLst>
                                          <p:attrName>style.visibility</p:attrName>
                                        </p:attrNameLst>
                                      </p:cBhvr>
                                      <p:to>
                                        <p:strVal val="visible"/>
                                      </p:to>
                                    </p:set>
                                    <p:anim calcmode="lin" valueType="num">
                                      <p:cBhvr>
                                        <p:cTn id="7" dur="1000" fill="hold"/>
                                        <p:tgtEl>
                                          <p:spTgt spid="358">
                                            <p:bg/>
                                          </p:spTgt>
                                        </p:tgtEl>
                                        <p:attrNameLst>
                                          <p:attrName>ppt_w</p:attrName>
                                        </p:attrNameLst>
                                      </p:cBhvr>
                                      <p:tavLst>
                                        <p:tav tm="0">
                                          <p:val>
                                            <p:fltVal val="0"/>
                                          </p:val>
                                        </p:tav>
                                        <p:tav tm="100000">
                                          <p:val>
                                            <p:strVal val="#ppt_w"/>
                                          </p:val>
                                        </p:tav>
                                      </p:tavLst>
                                    </p:anim>
                                    <p:anim calcmode="lin" valueType="num">
                                      <p:cBhvr>
                                        <p:cTn id="8" dur="1000" fill="hold"/>
                                        <p:tgtEl>
                                          <p:spTgt spid="358">
                                            <p:bg/>
                                          </p:spTgt>
                                        </p:tgtEl>
                                        <p:attrNameLst>
                                          <p:attrName>ppt_h</p:attrName>
                                        </p:attrNameLst>
                                      </p:cBhvr>
                                      <p:tavLst>
                                        <p:tav tm="0">
                                          <p:val>
                                            <p:fltVal val="0"/>
                                          </p:val>
                                        </p:tav>
                                        <p:tav tm="100000">
                                          <p:val>
                                            <p:strVal val="#ppt_h"/>
                                          </p:val>
                                        </p:tav>
                                      </p:tavLst>
                                    </p:anim>
                                    <p:anim calcmode="lin" valueType="num">
                                      <p:cBhvr>
                                        <p:cTn id="9" dur="1000" fill="hold"/>
                                        <p:tgtEl>
                                          <p:spTgt spid="358">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58">
                                            <p:txEl>
                                              <p:pRg st="0" end="0"/>
                                            </p:txEl>
                                          </p:spTgt>
                                        </p:tgtEl>
                                        <p:attrNameLst>
                                          <p:attrName>style.visibility</p:attrName>
                                        </p:attrNameLst>
                                      </p:cBhvr>
                                      <p:to>
                                        <p:strVal val="visible"/>
                                      </p:to>
                                    </p:set>
                                    <p:anim calcmode="lin" valueType="num">
                                      <p:cBhvr>
                                        <p:cTn id="13" dur="1000" fill="hold"/>
                                        <p:tgtEl>
                                          <p:spTgt spid="35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5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5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58">
                                            <p:txEl>
                                              <p:pRg st="1" end="1"/>
                                            </p:txEl>
                                          </p:spTgt>
                                        </p:tgtEl>
                                        <p:attrNameLst>
                                          <p:attrName>style.visibility</p:attrName>
                                        </p:attrNameLst>
                                      </p:cBhvr>
                                      <p:to>
                                        <p:strVal val="visible"/>
                                      </p:to>
                                    </p:set>
                                    <p:anim calcmode="lin" valueType="num">
                                      <p:cBhvr>
                                        <p:cTn id="21" dur="1000" fill="hold"/>
                                        <p:tgtEl>
                                          <p:spTgt spid="35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5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5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5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58">
                                            <p:txEl>
                                              <p:pRg st="2" end="2"/>
                                            </p:txEl>
                                          </p:spTgt>
                                        </p:tgtEl>
                                        <p:attrNameLst>
                                          <p:attrName>style.visibility</p:attrName>
                                        </p:attrNameLst>
                                      </p:cBhvr>
                                      <p:to>
                                        <p:strVal val="visible"/>
                                      </p:to>
                                    </p:set>
                                    <p:anim calcmode="lin" valueType="num">
                                      <p:cBhvr>
                                        <p:cTn id="29" dur="1000" fill="hold"/>
                                        <p:tgtEl>
                                          <p:spTgt spid="358">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58">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5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5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58">
                                            <p:txEl>
                                              <p:pRg st="3" end="3"/>
                                            </p:txEl>
                                          </p:spTgt>
                                        </p:tgtEl>
                                        <p:attrNameLst>
                                          <p:attrName>style.visibility</p:attrName>
                                        </p:attrNameLst>
                                      </p:cBhvr>
                                      <p:to>
                                        <p:strVal val="visible"/>
                                      </p:to>
                                    </p:set>
                                    <p:anim calcmode="lin" valueType="num">
                                      <p:cBhvr>
                                        <p:cTn id="37" dur="1000" fill="hold"/>
                                        <p:tgtEl>
                                          <p:spTgt spid="358">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58">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5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5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358">
                                            <p:txEl>
                                              <p:pRg st="4" end="4"/>
                                            </p:txEl>
                                          </p:spTgt>
                                        </p:tgtEl>
                                        <p:attrNameLst>
                                          <p:attrName>style.visibility</p:attrName>
                                        </p:attrNameLst>
                                      </p:cBhvr>
                                      <p:to>
                                        <p:strVal val="visible"/>
                                      </p:to>
                                    </p:set>
                                    <p:anim calcmode="lin" valueType="num">
                                      <p:cBhvr>
                                        <p:cTn id="45" dur="1000" fill="hold"/>
                                        <p:tgtEl>
                                          <p:spTgt spid="358">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58">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5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5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2" fill="hold">
                                  <p:stCondLst>
                                    <p:cond delay="0"/>
                                  </p:stCondLst>
                                  <p:iterate type="el" backwards="0">
                                    <p:tmAbs val="0"/>
                                  </p:iterate>
                                  <p:childTnLst>
                                    <p:set>
                                      <p:cBhvr>
                                        <p:cTn id="52" fill="hold"/>
                                        <p:tgtEl>
                                          <p:spTgt spid="359">
                                            <p:bg/>
                                          </p:spTgt>
                                        </p:tgtEl>
                                        <p:attrNameLst>
                                          <p:attrName>style.visibility</p:attrName>
                                        </p:attrNameLst>
                                      </p:cBhvr>
                                      <p:to>
                                        <p:strVal val="visible"/>
                                      </p:to>
                                    </p:set>
                                    <p:anim calcmode="lin" valueType="num">
                                      <p:cBhvr>
                                        <p:cTn id="53" dur="1000" fill="hold"/>
                                        <p:tgtEl>
                                          <p:spTgt spid="359">
                                            <p:bg/>
                                          </p:spTgt>
                                        </p:tgtEl>
                                        <p:attrNameLst>
                                          <p:attrName>ppt_w</p:attrName>
                                        </p:attrNameLst>
                                      </p:cBhvr>
                                      <p:tavLst>
                                        <p:tav tm="0">
                                          <p:val>
                                            <p:fltVal val="0"/>
                                          </p:val>
                                        </p:tav>
                                        <p:tav tm="100000">
                                          <p:val>
                                            <p:strVal val="#ppt_w"/>
                                          </p:val>
                                        </p:tav>
                                      </p:tavLst>
                                    </p:anim>
                                    <p:anim calcmode="lin" valueType="num">
                                      <p:cBhvr>
                                        <p:cTn id="54" dur="1000" fill="hold"/>
                                        <p:tgtEl>
                                          <p:spTgt spid="359">
                                            <p:bg/>
                                          </p:spTgt>
                                        </p:tgtEl>
                                        <p:attrNameLst>
                                          <p:attrName>ppt_h</p:attrName>
                                        </p:attrNameLst>
                                      </p:cBhvr>
                                      <p:tavLst>
                                        <p:tav tm="0">
                                          <p:val>
                                            <p:fltVal val="0"/>
                                          </p:val>
                                        </p:tav>
                                        <p:tav tm="100000">
                                          <p:val>
                                            <p:strVal val="#ppt_h"/>
                                          </p:val>
                                        </p:tav>
                                      </p:tavLst>
                                    </p:anim>
                                    <p:anim calcmode="lin" valueType="num">
                                      <p:cBhvr>
                                        <p:cTn id="55" dur="1000" fill="hold"/>
                                        <p:tgtEl>
                                          <p:spTgt spid="359">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59">
                                            <p:bg/>
                                          </p:spTgt>
                                        </p:tgtEl>
                                        <p:attrNameLst>
                                          <p:attrName>ppt_y</p:attrName>
                                        </p:attrNameLst>
                                      </p:cBhvr>
                                      <p:tavLst>
                                        <p:tav tm="0" fmla="#ppt_y+(sin(-2*pi*(1-$))*-#ppt_x+cos(-2*pi*(1-$))*(1-#ppt_y))*(1-$)">
                                          <p:val>
                                            <p:fltVal val="0"/>
                                          </p:val>
                                        </p:tav>
                                        <p:tav tm="100000">
                                          <p:val>
                                            <p:fltVal val="1"/>
                                          </p:val>
                                        </p:tav>
                                      </p:tavLst>
                                    </p:anim>
                                  </p:childTnLst>
                                </p:cTn>
                              </p:par>
                              <p:par>
                                <p:cTn id="57" presetClass="entr" nodeType="withEffect" presetSubtype="8" presetID="15" grpId="2" fill="hold">
                                  <p:stCondLst>
                                    <p:cond delay="0"/>
                                  </p:stCondLst>
                                  <p:iterate type="el" backwards="0">
                                    <p:tmAbs val="0"/>
                                  </p:iterate>
                                  <p:childTnLst>
                                    <p:set>
                                      <p:cBhvr>
                                        <p:cTn id="58" fill="hold"/>
                                        <p:tgtEl>
                                          <p:spTgt spid="359">
                                            <p:txEl>
                                              <p:pRg st="0" end="0"/>
                                            </p:txEl>
                                          </p:spTgt>
                                        </p:tgtEl>
                                        <p:attrNameLst>
                                          <p:attrName>style.visibility</p:attrName>
                                        </p:attrNameLst>
                                      </p:cBhvr>
                                      <p:to>
                                        <p:strVal val="visible"/>
                                      </p:to>
                                    </p:set>
                                    <p:anim calcmode="lin" valueType="num">
                                      <p:cBhvr>
                                        <p:cTn id="59" dur="1000" fill="hold"/>
                                        <p:tgtEl>
                                          <p:spTgt spid="359">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359">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3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15" grpId="2" fill="hold">
                                  <p:stCondLst>
                                    <p:cond delay="0"/>
                                  </p:stCondLst>
                                  <p:iterate type="el" backwards="0">
                                    <p:tmAbs val="0"/>
                                  </p:iterate>
                                  <p:childTnLst>
                                    <p:set>
                                      <p:cBhvr>
                                        <p:cTn id="66" fill="hold"/>
                                        <p:tgtEl>
                                          <p:spTgt spid="359">
                                            <p:txEl>
                                              <p:pRg st="1" end="1"/>
                                            </p:txEl>
                                          </p:spTgt>
                                        </p:tgtEl>
                                        <p:attrNameLst>
                                          <p:attrName>style.visibility</p:attrName>
                                        </p:attrNameLst>
                                      </p:cBhvr>
                                      <p:to>
                                        <p:strVal val="visible"/>
                                      </p:to>
                                    </p:set>
                                    <p:anim calcmode="lin" valueType="num">
                                      <p:cBhvr>
                                        <p:cTn id="67" dur="1000" fill="hold"/>
                                        <p:tgtEl>
                                          <p:spTgt spid="359">
                                            <p:txEl>
                                              <p:pRg st="1" end="1"/>
                                            </p:txEl>
                                          </p:spTgt>
                                        </p:tgtEl>
                                        <p:attrNameLst>
                                          <p:attrName>ppt_w</p:attrName>
                                        </p:attrNameLst>
                                      </p:cBhvr>
                                      <p:tavLst>
                                        <p:tav tm="0">
                                          <p:val>
                                            <p:fltVal val="0"/>
                                          </p:val>
                                        </p:tav>
                                        <p:tav tm="100000">
                                          <p:val>
                                            <p:strVal val="#ppt_w"/>
                                          </p:val>
                                        </p:tav>
                                      </p:tavLst>
                                    </p:anim>
                                    <p:anim calcmode="lin" valueType="num">
                                      <p:cBhvr>
                                        <p:cTn id="68" dur="1000" fill="hold"/>
                                        <p:tgtEl>
                                          <p:spTgt spid="359">
                                            <p:txEl>
                                              <p:pRg st="1" end="1"/>
                                            </p:txEl>
                                          </p:spTgt>
                                        </p:tgtEl>
                                        <p:attrNameLst>
                                          <p:attrName>ppt_h</p:attrName>
                                        </p:attrNameLst>
                                      </p:cBhvr>
                                      <p:tavLst>
                                        <p:tav tm="0">
                                          <p:val>
                                            <p:fltVal val="0"/>
                                          </p:val>
                                        </p:tav>
                                        <p:tav tm="100000">
                                          <p:val>
                                            <p:strVal val="#ppt_h"/>
                                          </p:val>
                                        </p:tav>
                                      </p:tavLst>
                                    </p:anim>
                                    <p:anim calcmode="lin" valueType="num">
                                      <p:cBhvr>
                                        <p:cTn id="69" dur="1000" fill="hold"/>
                                        <p:tgtEl>
                                          <p:spTgt spid="3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8" presetID="15" grpId="2" fill="hold">
                                  <p:stCondLst>
                                    <p:cond delay="0"/>
                                  </p:stCondLst>
                                  <p:iterate type="el" backwards="0">
                                    <p:tmAbs val="0"/>
                                  </p:iterate>
                                  <p:childTnLst>
                                    <p:set>
                                      <p:cBhvr>
                                        <p:cTn id="74" fill="hold"/>
                                        <p:tgtEl>
                                          <p:spTgt spid="359">
                                            <p:txEl>
                                              <p:pRg st="2" end="2"/>
                                            </p:txEl>
                                          </p:spTgt>
                                        </p:tgtEl>
                                        <p:attrNameLst>
                                          <p:attrName>style.visibility</p:attrName>
                                        </p:attrNameLst>
                                      </p:cBhvr>
                                      <p:to>
                                        <p:strVal val="visible"/>
                                      </p:to>
                                    </p:set>
                                    <p:anim calcmode="lin" valueType="num">
                                      <p:cBhvr>
                                        <p:cTn id="75" dur="1000" fill="hold"/>
                                        <p:tgtEl>
                                          <p:spTgt spid="359">
                                            <p:txEl>
                                              <p:pRg st="2" end="2"/>
                                            </p:txEl>
                                          </p:spTgt>
                                        </p:tgtEl>
                                        <p:attrNameLst>
                                          <p:attrName>ppt_w</p:attrName>
                                        </p:attrNameLst>
                                      </p:cBhvr>
                                      <p:tavLst>
                                        <p:tav tm="0">
                                          <p:val>
                                            <p:fltVal val="0"/>
                                          </p:val>
                                        </p:tav>
                                        <p:tav tm="100000">
                                          <p:val>
                                            <p:strVal val="#ppt_w"/>
                                          </p:val>
                                        </p:tav>
                                      </p:tavLst>
                                    </p:anim>
                                    <p:anim calcmode="lin" valueType="num">
                                      <p:cBhvr>
                                        <p:cTn id="76" dur="1000" fill="hold"/>
                                        <p:tgtEl>
                                          <p:spTgt spid="359">
                                            <p:txEl>
                                              <p:pRg st="2" end="2"/>
                                            </p:txEl>
                                          </p:spTgt>
                                        </p:tgtEl>
                                        <p:attrNameLst>
                                          <p:attrName>ppt_h</p:attrName>
                                        </p:attrNameLst>
                                      </p:cBhvr>
                                      <p:tavLst>
                                        <p:tav tm="0">
                                          <p:val>
                                            <p:fltVal val="0"/>
                                          </p:val>
                                        </p:tav>
                                        <p:tav tm="100000">
                                          <p:val>
                                            <p:strVal val="#ppt_h"/>
                                          </p:val>
                                        </p:tav>
                                      </p:tavLst>
                                    </p:anim>
                                    <p:anim calcmode="lin" valueType="num">
                                      <p:cBhvr>
                                        <p:cTn id="77" dur="1000" fill="hold"/>
                                        <p:tgtEl>
                                          <p:spTgt spid="3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9" grpId="2"/>
      <p:bldP build="p" bldLvl="5" animBg="1" rev="0" advAuto="0" spid="358"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hape 364"/>
          <p:cNvSpPr txBox="1"/>
          <p:nvPr>
            <p:ph type="title"/>
          </p:nvPr>
        </p:nvSpPr>
        <p:spPr>
          <a:prstGeom prst="rect">
            <a:avLst/>
          </a:prstGeom>
        </p:spPr>
        <p:txBody>
          <a:bodyPr/>
          <a:lstStyle>
            <a:lvl1pPr>
              <a:defRPr sz="2800"/>
            </a:lvl1pPr>
          </a:lstStyle>
          <a:p>
            <a:pPr/>
            <a:r>
              <a:t>STUDY I.</a:t>
            </a:r>
          </a:p>
        </p:txBody>
      </p:sp>
      <p:grpSp>
        <p:nvGrpSpPr>
          <p:cNvPr id="364" name="Group 368"/>
          <p:cNvGrpSpPr/>
          <p:nvPr/>
        </p:nvGrpSpPr>
        <p:grpSpPr>
          <a:xfrm>
            <a:off x="4587265" y="2918129"/>
            <a:ext cx="4197353" cy="3149090"/>
            <a:chOff x="-1" y="0"/>
            <a:chExt cx="4197352" cy="3149088"/>
          </a:xfrm>
        </p:grpSpPr>
        <p:pic>
          <p:nvPicPr>
            <p:cNvPr id="362" name="image22.png" descr="image22.png"/>
            <p:cNvPicPr>
              <a:picLocks noChangeAspect="1"/>
            </p:cNvPicPr>
            <p:nvPr/>
          </p:nvPicPr>
          <p:blipFill>
            <a:blip r:embed="rId2">
              <a:extLst/>
            </a:blip>
            <a:stretch>
              <a:fillRect/>
            </a:stretch>
          </p:blipFill>
          <p:spPr>
            <a:xfrm>
              <a:off x="228996" y="228996"/>
              <a:ext cx="3739359" cy="2648158"/>
            </a:xfrm>
            <a:prstGeom prst="rect">
              <a:avLst/>
            </a:prstGeom>
            <a:ln w="12700" cap="flat">
              <a:noFill/>
              <a:miter lim="400000"/>
            </a:ln>
            <a:effectLst/>
          </p:spPr>
        </p:pic>
        <p:pic>
          <p:nvPicPr>
            <p:cNvPr id="363" name="image23.png" descr="image23.png"/>
            <p:cNvPicPr>
              <a:picLocks noChangeAspect="1"/>
            </p:cNvPicPr>
            <p:nvPr/>
          </p:nvPicPr>
          <p:blipFill>
            <a:blip r:embed="rId3">
              <a:extLst/>
            </a:blip>
            <a:stretch>
              <a:fillRect/>
            </a:stretch>
          </p:blipFill>
          <p:spPr>
            <a:xfrm>
              <a:off x="-2" y="0"/>
              <a:ext cx="4197353" cy="3149090"/>
            </a:xfrm>
            <a:prstGeom prst="rect">
              <a:avLst/>
            </a:prstGeom>
            <a:ln w="12700" cap="flat">
              <a:noFill/>
              <a:miter lim="400000"/>
            </a:ln>
            <a:effectLst/>
          </p:spPr>
        </p:pic>
      </p:grpSp>
      <p:sp>
        <p:nvSpPr>
          <p:cNvPr id="365" name="Shape 371"/>
          <p:cNvSpPr txBox="1"/>
          <p:nvPr>
            <p:ph type="sldNum" sz="quarter" idx="4294967295"/>
          </p:nvPr>
        </p:nvSpPr>
        <p:spPr>
          <a:xfrm>
            <a:off x="8710951" y="64833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6" name="Shape 372"/>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367" name="Elite players significantly outperformed semi-elite in DF-total-correct (F(1, 53) = 13.86; p &lt; 0.0005). There was no effect of sex.…"/>
          <p:cNvSpPr txBox="1"/>
          <p:nvPr/>
        </p:nvSpPr>
        <p:spPr>
          <a:xfrm>
            <a:off x="318263" y="2653064"/>
            <a:ext cx="4254210" cy="38302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377992" indent="-130342" defTabSz="594359">
              <a:lnSpc>
                <a:spcPct val="150000"/>
              </a:lnSpc>
              <a:spcBef>
                <a:spcPts val="200"/>
              </a:spcBef>
              <a:buSzPct val="100000"/>
              <a:buChar char="•"/>
              <a:defRPr b="1" sz="1300">
                <a:solidFill>
                  <a:schemeClr val="accent1"/>
                </a:solidFill>
                <a:latin typeface="Arial"/>
                <a:ea typeface="Arial"/>
                <a:cs typeface="Arial"/>
                <a:sym typeface="Arial"/>
              </a:defRPr>
            </a:pPr>
            <a:r>
              <a:t>Elite players significantly outperformed semi-elite in DF-total-correct (F(1, 53) = 13.86; p &lt; 0.0005). There was no effect of sex.</a:t>
            </a:r>
          </a:p>
          <a:p>
            <a:pPr lvl="1" marL="377992" indent="-130342" defTabSz="594359">
              <a:lnSpc>
                <a:spcPct val="150000"/>
              </a:lnSpc>
              <a:spcBef>
                <a:spcPts val="200"/>
              </a:spcBef>
              <a:buSzPct val="100000"/>
              <a:buChar char="•"/>
              <a:defRPr b="1" sz="1300">
                <a:solidFill>
                  <a:schemeClr val="accent1"/>
                </a:solidFill>
                <a:latin typeface="Arial"/>
                <a:ea typeface="Arial"/>
                <a:cs typeface="Arial"/>
                <a:sym typeface="Arial"/>
              </a:defRPr>
            </a:pPr>
            <a:r>
              <a:t>The results remain after adjustment for education, age and position (</a:t>
            </a:r>
            <a:r>
              <a:rPr i="1"/>
              <a:t>F</a:t>
            </a:r>
            <a:r>
              <a:t> = 9.51; </a:t>
            </a:r>
            <a:r>
              <a:rPr i="1"/>
              <a:t>p</a:t>
            </a:r>
            <a:r>
              <a:t> = 0.004)</a:t>
            </a:r>
          </a:p>
          <a:p>
            <a:pPr lvl="1" marL="377992" indent="-130342" defTabSz="594359">
              <a:lnSpc>
                <a:spcPct val="150000"/>
              </a:lnSpc>
              <a:spcBef>
                <a:spcPts val="200"/>
              </a:spcBef>
              <a:buSzPct val="100000"/>
              <a:buChar char="•"/>
              <a:defRPr b="1" sz="1300">
                <a:solidFill>
                  <a:schemeClr val="accent1"/>
                </a:solidFill>
                <a:latin typeface="Arial"/>
                <a:ea typeface="Arial"/>
                <a:cs typeface="Arial"/>
                <a:sym typeface="Arial"/>
              </a:defRPr>
            </a:pPr>
            <a:r>
              <a:t>Similar results were shown in exploratory analyses.</a:t>
            </a:r>
          </a:p>
          <a:p>
            <a:pPr lvl="1" marL="377992" indent="-130342" defTabSz="594359">
              <a:lnSpc>
                <a:spcPct val="150000"/>
              </a:lnSpc>
              <a:spcBef>
                <a:spcPts val="200"/>
              </a:spcBef>
              <a:buSzPct val="100000"/>
              <a:buChar char="•"/>
              <a:defRPr b="1" sz="1300">
                <a:solidFill>
                  <a:schemeClr val="accent1"/>
                </a:solidFill>
                <a:latin typeface="Arial"/>
                <a:ea typeface="Arial"/>
                <a:cs typeface="Arial"/>
                <a:sym typeface="Arial"/>
              </a:defRPr>
            </a:pPr>
            <a:r>
              <a:t>The prospective part. DF-total-correct correlated significantly with numbers of goals and assists scored in two and half years. cf = 0.54; p = 0.006 (1-tailed) controlling for position, division level, and age.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64"/>
                                        </p:tgtEl>
                                        <p:attrNameLst>
                                          <p:attrName>style.visibility</p:attrName>
                                        </p:attrNameLst>
                                      </p:cBhvr>
                                      <p:to>
                                        <p:strVal val="visible"/>
                                      </p:to>
                                    </p:set>
                                    <p:animEffect filter="fade" transition="in">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15" grpId="2" fill="hold">
                                  <p:stCondLst>
                                    <p:cond delay="0"/>
                                  </p:stCondLst>
                                  <p:iterate type="el" backwards="0">
                                    <p:tmAbs val="0"/>
                                  </p:iterate>
                                  <p:childTnLst>
                                    <p:set>
                                      <p:cBhvr>
                                        <p:cTn id="11" fill="hold"/>
                                        <p:tgtEl>
                                          <p:spTgt spid="367">
                                            <p:bg/>
                                          </p:spTgt>
                                        </p:tgtEl>
                                        <p:attrNameLst>
                                          <p:attrName>style.visibility</p:attrName>
                                        </p:attrNameLst>
                                      </p:cBhvr>
                                      <p:to>
                                        <p:strVal val="visible"/>
                                      </p:to>
                                    </p:set>
                                    <p:anim calcmode="lin" valueType="num">
                                      <p:cBhvr>
                                        <p:cTn id="12" dur="1000" fill="hold"/>
                                        <p:tgtEl>
                                          <p:spTgt spid="367">
                                            <p:bg/>
                                          </p:spTgt>
                                        </p:tgtEl>
                                        <p:attrNameLst>
                                          <p:attrName>ppt_w</p:attrName>
                                        </p:attrNameLst>
                                      </p:cBhvr>
                                      <p:tavLst>
                                        <p:tav tm="0">
                                          <p:val>
                                            <p:fltVal val="0"/>
                                          </p:val>
                                        </p:tav>
                                        <p:tav tm="100000">
                                          <p:val>
                                            <p:strVal val="#ppt_w"/>
                                          </p:val>
                                        </p:tav>
                                      </p:tavLst>
                                    </p:anim>
                                    <p:anim calcmode="lin" valueType="num">
                                      <p:cBhvr>
                                        <p:cTn id="13" dur="1000" fill="hold"/>
                                        <p:tgtEl>
                                          <p:spTgt spid="367">
                                            <p:bg/>
                                          </p:spTgt>
                                        </p:tgtEl>
                                        <p:attrNameLst>
                                          <p:attrName>ppt_h</p:attrName>
                                        </p:attrNameLst>
                                      </p:cBhvr>
                                      <p:tavLst>
                                        <p:tav tm="0">
                                          <p:val>
                                            <p:fltVal val="0"/>
                                          </p:val>
                                        </p:tav>
                                        <p:tav tm="100000">
                                          <p:val>
                                            <p:strVal val="#ppt_h"/>
                                          </p:val>
                                        </p:tav>
                                      </p:tavLst>
                                    </p:anim>
                                    <p:anim calcmode="lin" valueType="num">
                                      <p:cBhvr>
                                        <p:cTn id="14" dur="1000" fill="hold"/>
                                        <p:tgtEl>
                                          <p:spTgt spid="367">
                                            <p:bg/>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7">
                                            <p:bg/>
                                          </p:spTgt>
                                        </p:tgtEl>
                                        <p:attrNameLst>
                                          <p:attrName>ppt_y</p:attrName>
                                        </p:attrNameLst>
                                      </p:cBhvr>
                                      <p:tavLst>
                                        <p:tav tm="0" fmla="#ppt_y+(sin(-2*pi*(1-$))*-#ppt_x+cos(-2*pi*(1-$))*(1-#ppt_y))*(1-$)">
                                          <p:val>
                                            <p:fltVal val="0"/>
                                          </p:val>
                                        </p:tav>
                                        <p:tav tm="100000">
                                          <p:val>
                                            <p:fltVal val="1"/>
                                          </p:val>
                                        </p:tav>
                                      </p:tavLst>
                                    </p:anim>
                                  </p:childTnLst>
                                </p:cTn>
                              </p:par>
                              <p:par>
                                <p:cTn id="16" presetClass="entr" nodeType="withEffect" presetSubtype="8" presetID="15" grpId="2" fill="hold">
                                  <p:stCondLst>
                                    <p:cond delay="0"/>
                                  </p:stCondLst>
                                  <p:iterate type="el" backwards="0">
                                    <p:tmAbs val="0"/>
                                  </p:iterate>
                                  <p:childTnLst>
                                    <p:set>
                                      <p:cBhvr>
                                        <p:cTn id="17" fill="hold"/>
                                        <p:tgtEl>
                                          <p:spTgt spid="367">
                                            <p:txEl>
                                              <p:pRg st="0" end="0"/>
                                            </p:txEl>
                                          </p:spTgt>
                                        </p:tgtEl>
                                        <p:attrNameLst>
                                          <p:attrName>style.visibility</p:attrName>
                                        </p:attrNameLst>
                                      </p:cBhvr>
                                      <p:to>
                                        <p:strVal val="visible"/>
                                      </p:to>
                                    </p:set>
                                    <p:anim calcmode="lin" valueType="num">
                                      <p:cBhvr>
                                        <p:cTn id="18" dur="1000" fill="hold"/>
                                        <p:tgtEl>
                                          <p:spTgt spid="36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67">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15" grpId="2" fill="hold">
                                  <p:stCondLst>
                                    <p:cond delay="0"/>
                                  </p:stCondLst>
                                  <p:iterate type="el" backwards="0">
                                    <p:tmAbs val="0"/>
                                  </p:iterate>
                                  <p:childTnLst>
                                    <p:set>
                                      <p:cBhvr>
                                        <p:cTn id="25" fill="hold"/>
                                        <p:tgtEl>
                                          <p:spTgt spid="367">
                                            <p:txEl>
                                              <p:pRg st="1" end="1"/>
                                            </p:txEl>
                                          </p:spTgt>
                                        </p:tgtEl>
                                        <p:attrNameLst>
                                          <p:attrName>style.visibility</p:attrName>
                                        </p:attrNameLst>
                                      </p:cBhvr>
                                      <p:to>
                                        <p:strVal val="visible"/>
                                      </p:to>
                                    </p:set>
                                    <p:anim calcmode="lin" valueType="num">
                                      <p:cBhvr>
                                        <p:cTn id="26" dur="1000" fill="hold"/>
                                        <p:tgtEl>
                                          <p:spTgt spid="367">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67">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3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15" grpId="2" fill="hold">
                                  <p:stCondLst>
                                    <p:cond delay="0"/>
                                  </p:stCondLst>
                                  <p:iterate type="el" backwards="0">
                                    <p:tmAbs val="0"/>
                                  </p:iterate>
                                  <p:childTnLst>
                                    <p:set>
                                      <p:cBhvr>
                                        <p:cTn id="33" fill="hold"/>
                                        <p:tgtEl>
                                          <p:spTgt spid="367">
                                            <p:txEl>
                                              <p:pRg st="2" end="2"/>
                                            </p:txEl>
                                          </p:spTgt>
                                        </p:tgtEl>
                                        <p:attrNameLst>
                                          <p:attrName>style.visibility</p:attrName>
                                        </p:attrNameLst>
                                      </p:cBhvr>
                                      <p:to>
                                        <p:strVal val="visible"/>
                                      </p:to>
                                    </p:set>
                                    <p:anim calcmode="lin" valueType="num">
                                      <p:cBhvr>
                                        <p:cTn id="34" dur="1000" fill="hold"/>
                                        <p:tgtEl>
                                          <p:spTgt spid="367">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67">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15" grpId="2" fill="hold">
                                  <p:stCondLst>
                                    <p:cond delay="0"/>
                                  </p:stCondLst>
                                  <p:iterate type="el" backwards="0">
                                    <p:tmAbs val="0"/>
                                  </p:iterate>
                                  <p:childTnLst>
                                    <p:set>
                                      <p:cBhvr>
                                        <p:cTn id="41" fill="hold"/>
                                        <p:tgtEl>
                                          <p:spTgt spid="367">
                                            <p:txEl>
                                              <p:pRg st="3" end="3"/>
                                            </p:txEl>
                                          </p:spTgt>
                                        </p:tgtEl>
                                        <p:attrNameLst>
                                          <p:attrName>style.visibility</p:attrName>
                                        </p:attrNameLst>
                                      </p:cBhvr>
                                      <p:to>
                                        <p:strVal val="visible"/>
                                      </p:to>
                                    </p:set>
                                    <p:anim calcmode="lin" valueType="num">
                                      <p:cBhvr>
                                        <p:cTn id="42" dur="1000" fill="hold"/>
                                        <p:tgtEl>
                                          <p:spTgt spid="367">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67">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4" grpId="1"/>
      <p:bldP build="p" bldLvl="5" animBg="1" rev="0" advAuto="0" spid="367"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83"/>
          <p:cNvSpPr txBox="1"/>
          <p:nvPr>
            <p:ph type="title"/>
          </p:nvPr>
        </p:nvSpPr>
        <p:spPr>
          <a:xfrm>
            <a:off x="676638" y="1691578"/>
            <a:ext cx="8126752" cy="1395214"/>
          </a:xfrm>
          <a:prstGeom prst="rect">
            <a:avLst/>
          </a:prstGeom>
        </p:spPr>
        <p:txBody>
          <a:bodyPr/>
          <a:lstStyle>
            <a:lvl1pPr defTabSz="764437">
              <a:defRPr sz="2800"/>
            </a:lvl1pPr>
          </a:lstStyle>
          <a:p>
            <a:pPr/>
            <a:r>
              <a:t>STUDY II. </a:t>
            </a:r>
          </a:p>
        </p:txBody>
      </p:sp>
      <p:sp>
        <p:nvSpPr>
          <p:cNvPr id="370"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372" name="30 elite players were selected out of 49…"/>
          <p:cNvSpPr txBox="1"/>
          <p:nvPr/>
        </p:nvSpPr>
        <p:spPr>
          <a:xfrm>
            <a:off x="306872" y="2994801"/>
            <a:ext cx="6650468" cy="31695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81526" indent="-200526">
              <a:lnSpc>
                <a:spcPct val="150000"/>
              </a:lnSpc>
              <a:spcBef>
                <a:spcPts val="400"/>
              </a:spcBef>
              <a:buSzPct val="100000"/>
              <a:buChar char="•"/>
              <a:defRPr b="1" sz="2000">
                <a:solidFill>
                  <a:schemeClr val="accent1"/>
                </a:solidFill>
                <a:latin typeface="Arial"/>
                <a:ea typeface="Arial"/>
                <a:cs typeface="Arial"/>
                <a:sym typeface="Arial"/>
              </a:defRPr>
            </a:pPr>
            <a:r>
              <a:t>30 elite players were selected out of 49</a:t>
            </a:r>
          </a:p>
          <a:p>
            <a:pPr lvl="1" marL="581526" indent="-200526">
              <a:lnSpc>
                <a:spcPct val="150000"/>
              </a:lnSpc>
              <a:spcBef>
                <a:spcPts val="400"/>
              </a:spcBef>
              <a:buSzPct val="100000"/>
              <a:buChar char="•"/>
              <a:defRPr b="1" sz="2000">
                <a:solidFill>
                  <a:schemeClr val="accent1"/>
                </a:solidFill>
                <a:latin typeface="Arial"/>
                <a:ea typeface="Arial"/>
                <a:cs typeface="Arial"/>
                <a:sym typeface="Arial"/>
              </a:defRPr>
            </a:pPr>
            <a:r>
              <a:t>Had scored at least once over a period of two years</a:t>
            </a:r>
          </a:p>
          <a:p>
            <a:pPr lvl="1" marL="581526" indent="-200526">
              <a:lnSpc>
                <a:spcPct val="150000"/>
              </a:lnSpc>
              <a:spcBef>
                <a:spcPts val="400"/>
              </a:spcBef>
              <a:buSzPct val="100000"/>
              <a:buChar char="•"/>
              <a:defRPr b="1" sz="2000">
                <a:solidFill>
                  <a:schemeClr val="accent1"/>
                </a:solidFill>
                <a:latin typeface="Arial"/>
                <a:ea typeface="Arial"/>
                <a:cs typeface="Arial"/>
                <a:sym typeface="Arial"/>
              </a:defRPr>
            </a:pPr>
            <a:r>
              <a:t>Age range 12 to 19. Mean age 14.93</a:t>
            </a:r>
          </a:p>
        </p:txBody>
      </p:sp>
      <p:pic>
        <p:nvPicPr>
          <p:cNvPr id="373"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72">
                                            <p:bg/>
                                          </p:spTgt>
                                        </p:tgtEl>
                                        <p:attrNameLst>
                                          <p:attrName>style.visibility</p:attrName>
                                        </p:attrNameLst>
                                      </p:cBhvr>
                                      <p:to>
                                        <p:strVal val="visible"/>
                                      </p:to>
                                    </p:set>
                                    <p:anim calcmode="lin" valueType="num">
                                      <p:cBhvr>
                                        <p:cTn id="7" dur="1000" fill="hold"/>
                                        <p:tgtEl>
                                          <p:spTgt spid="372">
                                            <p:bg/>
                                          </p:spTgt>
                                        </p:tgtEl>
                                        <p:attrNameLst>
                                          <p:attrName>ppt_w</p:attrName>
                                        </p:attrNameLst>
                                      </p:cBhvr>
                                      <p:tavLst>
                                        <p:tav tm="0">
                                          <p:val>
                                            <p:fltVal val="0"/>
                                          </p:val>
                                        </p:tav>
                                        <p:tav tm="100000">
                                          <p:val>
                                            <p:strVal val="#ppt_w"/>
                                          </p:val>
                                        </p:tav>
                                      </p:tavLst>
                                    </p:anim>
                                    <p:anim calcmode="lin" valueType="num">
                                      <p:cBhvr>
                                        <p:cTn id="8" dur="1000" fill="hold"/>
                                        <p:tgtEl>
                                          <p:spTgt spid="372">
                                            <p:bg/>
                                          </p:spTgt>
                                        </p:tgtEl>
                                        <p:attrNameLst>
                                          <p:attrName>ppt_h</p:attrName>
                                        </p:attrNameLst>
                                      </p:cBhvr>
                                      <p:tavLst>
                                        <p:tav tm="0">
                                          <p:val>
                                            <p:fltVal val="0"/>
                                          </p:val>
                                        </p:tav>
                                        <p:tav tm="100000">
                                          <p:val>
                                            <p:strVal val="#ppt_h"/>
                                          </p:val>
                                        </p:tav>
                                      </p:tavLst>
                                    </p:anim>
                                    <p:anim calcmode="lin" valueType="num">
                                      <p:cBhvr>
                                        <p:cTn id="9" dur="1000" fill="hold"/>
                                        <p:tgtEl>
                                          <p:spTgt spid="37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2">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72">
                                            <p:txEl>
                                              <p:pRg st="0" end="0"/>
                                            </p:txEl>
                                          </p:spTgt>
                                        </p:tgtEl>
                                        <p:attrNameLst>
                                          <p:attrName>style.visibility</p:attrName>
                                        </p:attrNameLst>
                                      </p:cBhvr>
                                      <p:to>
                                        <p:strVal val="visible"/>
                                      </p:to>
                                    </p:set>
                                    <p:anim calcmode="lin" valueType="num">
                                      <p:cBhvr>
                                        <p:cTn id="13" dur="1000" fill="hold"/>
                                        <p:tgtEl>
                                          <p:spTgt spid="37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7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7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7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72">
                                            <p:txEl>
                                              <p:pRg st="1" end="1"/>
                                            </p:txEl>
                                          </p:spTgt>
                                        </p:tgtEl>
                                        <p:attrNameLst>
                                          <p:attrName>style.visibility</p:attrName>
                                        </p:attrNameLst>
                                      </p:cBhvr>
                                      <p:to>
                                        <p:strVal val="visible"/>
                                      </p:to>
                                    </p:set>
                                    <p:anim calcmode="lin" valueType="num">
                                      <p:cBhvr>
                                        <p:cTn id="21" dur="1000" fill="hold"/>
                                        <p:tgtEl>
                                          <p:spTgt spid="37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7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7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7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72">
                                            <p:txEl>
                                              <p:pRg st="2" end="2"/>
                                            </p:txEl>
                                          </p:spTgt>
                                        </p:tgtEl>
                                        <p:attrNameLst>
                                          <p:attrName>style.visibility</p:attrName>
                                        </p:attrNameLst>
                                      </p:cBhvr>
                                      <p:to>
                                        <p:strVal val="visible"/>
                                      </p:to>
                                    </p:set>
                                    <p:anim calcmode="lin" valueType="num">
                                      <p:cBhvr>
                                        <p:cTn id="29" dur="1000" fill="hold"/>
                                        <p:tgtEl>
                                          <p:spTgt spid="37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72">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7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7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72">
                                            <p:txEl>
                                              <p:pRg st="3" end="3"/>
                                            </p:txEl>
                                          </p:spTgt>
                                        </p:tgtEl>
                                        <p:attrNameLst>
                                          <p:attrName>style.visibility</p:attrName>
                                        </p:attrNameLst>
                                      </p:cBhvr>
                                      <p:to>
                                        <p:strVal val="visible"/>
                                      </p:to>
                                    </p:set>
                                    <p:anim calcmode="lin" valueType="num">
                                      <p:cBhvr>
                                        <p:cTn id="37" dur="1000" fill="hold"/>
                                        <p:tgtEl>
                                          <p:spTgt spid="37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72">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7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7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2"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83"/>
          <p:cNvSpPr txBox="1"/>
          <p:nvPr>
            <p:ph type="title"/>
          </p:nvPr>
        </p:nvSpPr>
        <p:spPr>
          <a:xfrm>
            <a:off x="676638" y="1691578"/>
            <a:ext cx="8126752" cy="1395214"/>
          </a:xfrm>
          <a:prstGeom prst="rect">
            <a:avLst/>
          </a:prstGeom>
        </p:spPr>
        <p:txBody>
          <a:bodyPr/>
          <a:lstStyle/>
          <a:p>
            <a:pPr defTabSz="764437">
              <a:defRPr sz="2800"/>
            </a:pPr>
            <a:r>
              <a:t>STUDY II.  </a:t>
            </a:r>
            <a:r>
              <a:rPr b="0" sz="1900"/>
              <a:t>Average test-results of the group</a:t>
            </a:r>
          </a:p>
        </p:txBody>
      </p:sp>
      <p:sp>
        <p:nvSpPr>
          <p:cNvPr id="376"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7"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378" name="Shape 389"/>
          <p:cNvSpPr/>
          <p:nvPr/>
        </p:nvSpPr>
        <p:spPr>
          <a:xfrm>
            <a:off x="1803605" y="4475557"/>
            <a:ext cx="5503553" cy="1251521"/>
          </a:xfrm>
          <a:prstGeom prst="rect">
            <a:avLst/>
          </a:prstGeom>
          <a:solidFill>
            <a:srgbClr val="FFFFFF"/>
          </a:solidFill>
          <a:ln w="12700">
            <a:miter lim="400000"/>
          </a:ln>
        </p:spPr>
        <p:txBody>
          <a:bodyPr lIns="45718" tIns="45718" rIns="45718" bIns="45718" anchor="ctr"/>
          <a:lstStyle/>
          <a:p>
            <a:pPr algn="ctr" defTabSz="410763">
              <a:defRPr sz="1600">
                <a:solidFill>
                  <a:srgbClr val="FFFFFF"/>
                </a:solidFill>
                <a:latin typeface="Helvetica Light"/>
                <a:ea typeface="Helvetica Light"/>
                <a:cs typeface="Helvetica Light"/>
                <a:sym typeface="Helvetica Light"/>
              </a:defRPr>
            </a:pPr>
          </a:p>
        </p:txBody>
      </p:sp>
      <p:pic>
        <p:nvPicPr>
          <p:cNvPr id="379" name="image21.png" descr="image21.png"/>
          <p:cNvPicPr>
            <a:picLocks noChangeAspect="1"/>
          </p:cNvPicPr>
          <p:nvPr/>
        </p:nvPicPr>
        <p:blipFill>
          <a:blip r:embed="rId2">
            <a:extLst/>
          </a:blip>
          <a:stretch>
            <a:fillRect/>
          </a:stretch>
        </p:blipFill>
        <p:spPr>
          <a:xfrm>
            <a:off x="381548" y="2509049"/>
            <a:ext cx="7738027" cy="3873487"/>
          </a:xfrm>
          <a:prstGeom prst="rect">
            <a:avLst/>
          </a:prstGeom>
          <a:ln w="12700">
            <a:miter lim="400000"/>
          </a:ln>
        </p:spPr>
      </p:pic>
      <p:sp>
        <p:nvSpPr>
          <p:cNvPr id="380" name="Shape 397"/>
          <p:cNvSpPr/>
          <p:nvPr/>
        </p:nvSpPr>
        <p:spPr>
          <a:xfrm>
            <a:off x="952112" y="5860241"/>
            <a:ext cx="7252535" cy="295288"/>
          </a:xfrm>
          <a:prstGeom prst="rect">
            <a:avLst/>
          </a:prstGeom>
          <a:solidFill>
            <a:srgbClr val="FFFFFF"/>
          </a:solidFill>
          <a:ln w="12700">
            <a:miter lim="400000"/>
          </a:ln>
        </p:spPr>
        <p:txBody>
          <a:bodyPr lIns="45718" tIns="45718" rIns="45718" bIns="45718" anchor="ctr"/>
          <a:lstStyle/>
          <a:p>
            <a:pPr algn="ctr" defTabSz="410763">
              <a:defRPr sz="1600">
                <a:latin typeface="Helvetica Light"/>
                <a:ea typeface="Helvetica Light"/>
                <a:cs typeface="Helvetica Light"/>
                <a:sym typeface="Helvetica Light"/>
              </a:defRPr>
            </a:pPr>
          </a:p>
        </p:txBody>
      </p:sp>
      <p:sp>
        <p:nvSpPr>
          <p:cNvPr id="381" name="Shape 390"/>
          <p:cNvSpPr txBox="1"/>
          <p:nvPr/>
        </p:nvSpPr>
        <p:spPr>
          <a:xfrm>
            <a:off x="3823415" y="5836881"/>
            <a:ext cx="547005" cy="287333"/>
          </a:xfrm>
          <a:prstGeom prst="rect">
            <a:avLst/>
          </a:prstGeom>
          <a:ln w="12700">
            <a:miter lim="400000"/>
          </a:ln>
          <a:extLst>
            <a:ext uri="{C572A759-6A51-4108-AA02-DFA0A04FC94B}">
              <ma14:wrappingTextBoxFlag xmlns:ma14="http://schemas.microsoft.com/office/mac/drawingml/2011/main" val="1"/>
            </a:ext>
          </a:extLst>
        </p:spPr>
        <p:txBody>
          <a:bodyPr lIns="35716" tIns="35716" rIns="35716" bIns="35716" anchor="ctr">
            <a:spAutoFit/>
          </a:bodyPr>
          <a:lstStyle>
            <a:lvl1pPr algn="ctr" defTabSz="321467">
              <a:lnSpc>
                <a:spcPct val="150000"/>
              </a:lnSpc>
              <a:defRPr b="1" sz="1400">
                <a:solidFill>
                  <a:srgbClr val="FF2600"/>
                </a:solidFill>
              </a:defRPr>
            </a:lvl1pPr>
          </a:lstStyle>
          <a:p>
            <a:pPr/>
            <a:r>
              <a:t>”IQ”</a:t>
            </a:r>
          </a:p>
        </p:txBody>
      </p:sp>
      <p:sp>
        <p:nvSpPr>
          <p:cNvPr id="382" name="Shape 398"/>
          <p:cNvSpPr/>
          <p:nvPr/>
        </p:nvSpPr>
        <p:spPr>
          <a:xfrm>
            <a:off x="-15110" y="2689225"/>
            <a:ext cx="924042" cy="3995714"/>
          </a:xfrm>
          <a:prstGeom prst="rect">
            <a:avLst/>
          </a:prstGeom>
          <a:solidFill>
            <a:srgbClr val="FFFFFF"/>
          </a:solidFill>
          <a:ln w="12700">
            <a:miter lim="400000"/>
          </a:ln>
        </p:spPr>
        <p:txBody>
          <a:bodyPr lIns="45718" tIns="45718" rIns="45718" bIns="45718" anchor="ctr"/>
          <a:lstStyle/>
          <a:p>
            <a:pPr algn="ctr" defTabSz="410763">
              <a:defRPr sz="1600">
                <a:solidFill>
                  <a:srgbClr val="FFFFFF"/>
                </a:solidFill>
                <a:latin typeface="Helvetica Light"/>
                <a:ea typeface="Helvetica Light"/>
                <a:cs typeface="Helvetica Light"/>
                <a:sym typeface="Helvetica Light"/>
              </a:defRPr>
            </a:pPr>
          </a:p>
        </p:txBody>
      </p:sp>
      <p:sp>
        <p:nvSpPr>
          <p:cNvPr id="383" name="Shape 399"/>
          <p:cNvSpPr/>
          <p:nvPr/>
        </p:nvSpPr>
        <p:spPr>
          <a:xfrm>
            <a:off x="940514" y="4300935"/>
            <a:ext cx="1726187" cy="1878275"/>
          </a:xfrm>
          <a:prstGeom prst="ellipse">
            <a:avLst/>
          </a:prstGeom>
          <a:ln w="12700">
            <a:solidFill>
              <a:srgbClr val="424242"/>
            </a:solidFill>
            <a:miter lim="400000"/>
          </a:ln>
        </p:spPr>
        <p:txBody>
          <a:bodyPr lIns="45718" tIns="45718" rIns="45718" bIns="45718" anchor="ctr"/>
          <a:lstStyle/>
          <a:p>
            <a:pPr algn="ctr" defTabSz="410763">
              <a:defRPr sz="1600">
                <a:latin typeface="Helvetica Light"/>
                <a:ea typeface="Helvetica Light"/>
                <a:cs typeface="Helvetica Light"/>
                <a:sym typeface="Helvetica Light"/>
              </a:defRPr>
            </a:pPr>
          </a:p>
        </p:txBody>
      </p:sp>
      <p:sp>
        <p:nvSpPr>
          <p:cNvPr id="384" name="Shape 392"/>
          <p:cNvSpPr txBox="1"/>
          <p:nvPr/>
        </p:nvSpPr>
        <p:spPr>
          <a:xfrm>
            <a:off x="5155962" y="5860241"/>
            <a:ext cx="590519" cy="287333"/>
          </a:xfrm>
          <a:prstGeom prst="rect">
            <a:avLst/>
          </a:prstGeom>
          <a:ln w="12700">
            <a:miter lim="400000"/>
          </a:ln>
          <a:extLst>
            <a:ext uri="{C572A759-6A51-4108-AA02-DFA0A04FC94B}">
              <ma14:wrappingTextBoxFlag xmlns:ma14="http://schemas.microsoft.com/office/mac/drawingml/2011/main" val="1"/>
            </a:ext>
          </a:extLst>
        </p:spPr>
        <p:txBody>
          <a:bodyPr lIns="35716" tIns="35716" rIns="35716" bIns="35716" anchor="b">
            <a:spAutoFit/>
          </a:bodyPr>
          <a:lstStyle>
            <a:lvl1pPr algn="ctr" defTabSz="321467">
              <a:lnSpc>
                <a:spcPct val="150000"/>
              </a:lnSpc>
              <a:spcBef>
                <a:spcPts val="800"/>
              </a:spcBef>
              <a:defRPr b="1" sz="1400">
                <a:solidFill>
                  <a:srgbClr val="FF9300"/>
                </a:solidFill>
              </a:defRPr>
            </a:lvl1pPr>
          </a:lstStyle>
          <a:p>
            <a:pPr/>
            <a:r>
              <a:t>DF</a:t>
            </a:r>
          </a:p>
        </p:txBody>
      </p:sp>
      <p:sp>
        <p:nvSpPr>
          <p:cNvPr id="385" name="Shape 391"/>
          <p:cNvSpPr txBox="1"/>
          <p:nvPr/>
        </p:nvSpPr>
        <p:spPr>
          <a:xfrm>
            <a:off x="4280518" y="6041893"/>
            <a:ext cx="1170704" cy="287333"/>
          </a:xfrm>
          <a:prstGeom prst="rect">
            <a:avLst/>
          </a:prstGeom>
          <a:ln w="12700">
            <a:miter lim="400000"/>
          </a:ln>
          <a:extLst>
            <a:ext uri="{C572A759-6A51-4108-AA02-DFA0A04FC94B}">
              <ma14:wrappingTextBoxFlag xmlns:ma14="http://schemas.microsoft.com/office/mac/drawingml/2011/main" val="1"/>
            </a:ext>
          </a:extLst>
        </p:spPr>
        <p:txBody>
          <a:bodyPr lIns="35716" tIns="35716" rIns="35716" bIns="35716" anchor="ctr">
            <a:spAutoFit/>
          </a:bodyPr>
          <a:lstStyle>
            <a:lvl1pPr algn="ctr" defTabSz="321467">
              <a:lnSpc>
                <a:spcPct val="150000"/>
              </a:lnSpc>
              <a:tabLst>
                <a:tab pos="241300" algn="l"/>
              </a:tabLst>
              <a:defRPr b="1" sz="1400">
                <a:solidFill>
                  <a:srgbClr val="008F00"/>
                </a:solidFill>
              </a:defRPr>
            </a:lvl1pPr>
          </a:lstStyle>
          <a:p>
            <a:pPr/>
            <a:r>
              <a:t>WorkMem</a:t>
            </a:r>
          </a:p>
        </p:txBody>
      </p:sp>
      <p:sp>
        <p:nvSpPr>
          <p:cNvPr id="386" name="Shape 401"/>
          <p:cNvSpPr txBox="1"/>
          <p:nvPr/>
        </p:nvSpPr>
        <p:spPr>
          <a:xfrm>
            <a:off x="5295818" y="5860241"/>
            <a:ext cx="1560677" cy="719133"/>
          </a:xfrm>
          <a:prstGeom prst="rect">
            <a:avLst/>
          </a:prstGeom>
          <a:ln w="12700">
            <a:miter lim="400000"/>
          </a:ln>
          <a:extLst>
            <a:ext uri="{C572A759-6A51-4108-AA02-DFA0A04FC94B}">
              <ma14:wrappingTextBoxFlag xmlns:ma14="http://schemas.microsoft.com/office/mac/drawingml/2011/main" val="1"/>
            </a:ext>
          </a:extLst>
        </p:spPr>
        <p:txBody>
          <a:bodyPr lIns="35716" tIns="35716" rIns="35716" bIns="35716" anchor="ctr">
            <a:spAutoFit/>
          </a:bodyPr>
          <a:lstStyle/>
          <a:p>
            <a:pPr algn="ctr" defTabSz="410763">
              <a:defRPr b="1" sz="1400">
                <a:solidFill>
                  <a:srgbClr val="0433FF"/>
                </a:solidFill>
              </a:defRPr>
            </a:pPr>
            <a:r>
              <a:t>DF</a:t>
            </a:r>
          </a:p>
          <a:p>
            <a:pPr algn="ctr" defTabSz="410763">
              <a:defRPr b="1" sz="1400">
                <a:solidFill>
                  <a:srgbClr val="0433FF"/>
                </a:solidFill>
              </a:defRPr>
            </a:pPr>
            <a:r>
              <a:t>Allsvenskan</a:t>
            </a:r>
          </a:p>
          <a:p>
            <a:pPr algn="ctr" defTabSz="410763">
              <a:defRPr b="1" sz="1400">
                <a:solidFill>
                  <a:srgbClr val="0433FF"/>
                </a:solidFill>
              </a:defRPr>
            </a:pPr>
            <a:r>
              <a:t>2008</a:t>
            </a:r>
          </a:p>
        </p:txBody>
      </p:sp>
      <p:sp>
        <p:nvSpPr>
          <p:cNvPr id="387" name="Shape 402"/>
          <p:cNvSpPr txBox="1"/>
          <p:nvPr/>
        </p:nvSpPr>
        <p:spPr>
          <a:xfrm>
            <a:off x="1436306" y="3681412"/>
            <a:ext cx="789826" cy="355223"/>
          </a:xfrm>
          <a:prstGeom prst="rect">
            <a:avLst/>
          </a:prstGeom>
          <a:ln w="12700">
            <a:miter lim="400000"/>
          </a:ln>
          <a:extLst>
            <a:ext uri="{C572A759-6A51-4108-AA02-DFA0A04FC94B}">
              <ma14:wrappingTextBoxFlag xmlns:ma14="http://schemas.microsoft.com/office/mac/drawingml/2011/main" val="1"/>
            </a:ext>
          </a:extLst>
        </p:spPr>
        <p:txBody>
          <a:bodyPr wrap="none" lIns="35716" tIns="35716" rIns="35716" bIns="35716" anchor="ctr">
            <a:spAutoFit/>
          </a:bodyPr>
          <a:lstStyle>
            <a:lvl1pPr algn="ctr" defTabSz="410763">
              <a:defRPr sz="2000">
                <a:latin typeface="Arial"/>
                <a:ea typeface="Arial"/>
                <a:cs typeface="Arial"/>
                <a:sym typeface="Arial"/>
              </a:defRPr>
            </a:lvl1pPr>
          </a:lstStyle>
          <a:p>
            <a:pPr/>
            <a:r>
              <a:t>Deficit</a:t>
            </a:r>
          </a:p>
        </p:txBody>
      </p:sp>
      <p:sp>
        <p:nvSpPr>
          <p:cNvPr id="388" name="Shape 401"/>
          <p:cNvSpPr txBox="1"/>
          <p:nvPr/>
        </p:nvSpPr>
        <p:spPr>
          <a:xfrm>
            <a:off x="6989086" y="4294585"/>
            <a:ext cx="1517386" cy="719133"/>
          </a:xfrm>
          <a:prstGeom prst="rect">
            <a:avLst/>
          </a:prstGeom>
          <a:ln w="12700">
            <a:miter lim="400000"/>
          </a:ln>
          <a:extLst>
            <a:ext uri="{C572A759-6A51-4108-AA02-DFA0A04FC94B}">
              <ma14:wrappingTextBoxFlag xmlns:ma14="http://schemas.microsoft.com/office/mac/drawingml/2011/main" val="1"/>
            </a:ext>
          </a:extLst>
        </p:spPr>
        <p:txBody>
          <a:bodyPr wrap="none" lIns="35716" tIns="35716" rIns="35716" bIns="35716" anchor="ctr">
            <a:spAutoFit/>
          </a:bodyPr>
          <a:lstStyle/>
          <a:p>
            <a:pPr algn="ctr" defTabSz="410763">
              <a:defRPr b="1" sz="1400">
                <a:solidFill>
                  <a:srgbClr val="BE38F3"/>
                </a:solidFill>
              </a:defRPr>
            </a:pPr>
            <a:r>
              <a:t>DF</a:t>
            </a:r>
          </a:p>
          <a:p>
            <a:pPr algn="ctr" defTabSz="410763">
              <a:defRPr b="1" sz="1400">
                <a:solidFill>
                  <a:srgbClr val="BE38F3"/>
                </a:solidFill>
              </a:defRPr>
            </a:pPr>
            <a:r>
              <a:t>National </a:t>
            </a:r>
          </a:p>
          <a:p>
            <a:pPr algn="ctr" defTabSz="410763">
              <a:defRPr b="1" sz="1400">
                <a:solidFill>
                  <a:srgbClr val="BE38F3"/>
                </a:solidFill>
              </a:defRPr>
            </a:pPr>
            <a:r>
              <a:t>team player 2018</a:t>
            </a:r>
          </a:p>
        </p:txBody>
      </p:sp>
      <p:sp>
        <p:nvSpPr>
          <p:cNvPr id="389" name="Cirkel"/>
          <p:cNvSpPr/>
          <p:nvPr/>
        </p:nvSpPr>
        <p:spPr>
          <a:xfrm>
            <a:off x="4266964" y="5623622"/>
            <a:ext cx="206911" cy="206910"/>
          </a:xfrm>
          <a:prstGeom prst="ellipse">
            <a:avLst/>
          </a:prstGeom>
          <a:solidFill>
            <a:srgbClr val="E22400"/>
          </a:solidFill>
          <a:ln w="12700">
            <a:solidFill>
              <a:srgbClr val="000000"/>
            </a:solidFill>
            <a:miter lim="400000"/>
          </a:ln>
        </p:spPr>
        <p:txBody>
          <a:bodyPr lIns="45718" tIns="45718" rIns="45718" bIns="45718"/>
          <a:lstStyle/>
          <a:p>
            <a:pPr/>
          </a:p>
        </p:txBody>
      </p:sp>
      <p:sp>
        <p:nvSpPr>
          <p:cNvPr id="390" name="Cirkel"/>
          <p:cNvSpPr/>
          <p:nvPr/>
        </p:nvSpPr>
        <p:spPr>
          <a:xfrm>
            <a:off x="4796412" y="5623622"/>
            <a:ext cx="206910" cy="206910"/>
          </a:xfrm>
          <a:prstGeom prst="ellipse">
            <a:avLst/>
          </a:prstGeom>
          <a:solidFill>
            <a:srgbClr val="669D34"/>
          </a:solidFill>
          <a:ln w="25400">
            <a:solidFill>
              <a:srgbClr val="000000"/>
            </a:solidFill>
          </a:ln>
        </p:spPr>
        <p:txBody>
          <a:bodyPr lIns="45718" tIns="45718" rIns="45718" bIns="45718"/>
          <a:lstStyle/>
          <a:p>
            <a:pPr/>
          </a:p>
        </p:txBody>
      </p:sp>
      <p:sp>
        <p:nvSpPr>
          <p:cNvPr id="391" name="Cirkel"/>
          <p:cNvSpPr/>
          <p:nvPr/>
        </p:nvSpPr>
        <p:spPr>
          <a:xfrm>
            <a:off x="5076209" y="5629972"/>
            <a:ext cx="206910" cy="206910"/>
          </a:xfrm>
          <a:prstGeom prst="ellipse">
            <a:avLst/>
          </a:prstGeom>
          <a:solidFill>
            <a:srgbClr val="FF6A00"/>
          </a:solidFill>
          <a:ln w="25400">
            <a:solidFill>
              <a:srgbClr val="000000"/>
            </a:solidFill>
          </a:ln>
        </p:spPr>
        <p:txBody>
          <a:bodyPr lIns="45718" tIns="45718" rIns="45718" bIns="45718"/>
          <a:lstStyle/>
          <a:p>
            <a:pPr/>
          </a:p>
        </p:txBody>
      </p:sp>
      <p:sp>
        <p:nvSpPr>
          <p:cNvPr id="392" name="Cirkel"/>
          <p:cNvSpPr/>
          <p:nvPr/>
        </p:nvSpPr>
        <p:spPr>
          <a:xfrm>
            <a:off x="5923557" y="5623622"/>
            <a:ext cx="206911" cy="206910"/>
          </a:xfrm>
          <a:prstGeom prst="ellipse">
            <a:avLst/>
          </a:prstGeom>
          <a:solidFill>
            <a:srgbClr val="0061FE"/>
          </a:solidFill>
          <a:ln w="25400">
            <a:solidFill>
              <a:srgbClr val="000000"/>
            </a:solidFill>
          </a:ln>
        </p:spPr>
        <p:txBody>
          <a:bodyPr lIns="45718" tIns="45718" rIns="45718" bIns="45718"/>
          <a:lstStyle/>
          <a:p>
            <a:pPr/>
          </a:p>
        </p:txBody>
      </p:sp>
      <p:sp>
        <p:nvSpPr>
          <p:cNvPr id="393" name="Cirkel"/>
          <p:cNvSpPr/>
          <p:nvPr/>
        </p:nvSpPr>
        <p:spPr>
          <a:xfrm>
            <a:off x="6411246" y="5623622"/>
            <a:ext cx="206910" cy="206910"/>
          </a:xfrm>
          <a:prstGeom prst="ellipse">
            <a:avLst/>
          </a:prstGeom>
          <a:solidFill>
            <a:srgbClr val="BE38F3"/>
          </a:solidFill>
          <a:ln w="25400">
            <a:solidFill>
              <a:srgbClr val="000000"/>
            </a:solidFill>
          </a:ln>
        </p:spPr>
        <p:txBody>
          <a:bodyPr lIns="45718" tIns="45718" rIns="45718" bIns="45718"/>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389"/>
                                        </p:tgtEl>
                                        <p:attrNameLst>
                                          <p:attrName>style.visibility</p:attrName>
                                        </p:attrNameLst>
                                      </p:cBhvr>
                                      <p:to>
                                        <p:strVal val="visible"/>
                                      </p:to>
                                    </p:set>
                                    <p:animEffect filter="wipe(down)" transition="in">
                                      <p:cBhvr>
                                        <p:cTn id="7" dur="580">
                                          <p:stCondLst>
                                            <p:cond delay="0"/>
                                          </p:stCondLst>
                                        </p:cTn>
                                        <p:tgtEl>
                                          <p:spTgt spid="389"/>
                                        </p:tgtEl>
                                      </p:cBhvr>
                                    </p:animEffect>
                                    <p:anim calcmode="lin" valueType="num">
                                      <p:cBhvr>
                                        <p:cTn id="8" dur="1822" fill="hold" tmFilter="0,0; 0.14,0.36; 0.43,0.73; 0.71,0.91; 1.0,1.0">
                                          <p:stCondLst>
                                            <p:cond delay="0"/>
                                          </p:stCondLst>
                                        </p:cTn>
                                        <p:tgtEl>
                                          <p:spTgt spid="389"/>
                                        </p:tgtEl>
                                        <p:attrNameLst>
                                          <p:attrName>ppt_x</p:attrName>
                                        </p:attrNameLst>
                                      </p:cBhvr>
                                      <p:tavLst>
                                        <p:tav tm="0">
                                          <p:val>
                                            <p:strVal val="#ppt_x-0.25"/>
                                          </p:val>
                                        </p:tav>
                                        <p:tav tm="100000">
                                          <p:val>
                                            <p:strVal val="#ppt_x"/>
                                          </p:val>
                                        </p:tav>
                                      </p:tavLst>
                                    </p:anim>
                                    <p:anim calcmode="lin" valueType="num">
                                      <p:cBhvr>
                                        <p:cTn id="9" dur="664" fill="hold" tmFilter="0.0,0.0; 0.25,0.07; 0.50,0.2; 0.75,0.467; 1.0,1.0">
                                          <p:stCondLst>
                                            <p:cond delay="0"/>
                                          </p:stCondLst>
                                        </p:cTn>
                                        <p:tgtEl>
                                          <p:spTgt spid="389"/>
                                        </p:tgtEl>
                                        <p:attrNameLst>
                                          <p:attrName>ppt_y</p:attrName>
                                        </p:attrNameLst>
                                      </p:cBhvr>
                                      <p:tavLst>
                                        <p:tav tm="0" fmla="#ppt_y-sin(pi*$)/3">
                                          <p:val>
                                            <p:fltVal val="0.5"/>
                                          </p:val>
                                        </p:tav>
                                        <p:tav tm="100000">
                                          <p:val>
                                            <p:fltVal val="1"/>
                                          </p:val>
                                        </p:tav>
                                      </p:tavLst>
                                    </p:anim>
                                    <p:anim calcmode="lin" valueType="num">
                                      <p:cBhvr>
                                        <p:cTn id="10" dur="664" fill="hold" tmFilter="0, 0; 0.125,0.2665; 0.25,0.4; 0.375,0.465; 0.5,0.5;  0.625,0.535; 0.75,0.6; 0.875,0.7335; 1,1">
                                          <p:stCondLst>
                                            <p:cond delay="664"/>
                                          </p:stCondLst>
                                        </p:cTn>
                                        <p:tgtEl>
                                          <p:spTgt spid="389"/>
                                        </p:tgtEl>
                                        <p:attrNameLst>
                                          <p:attrName>ppt_y</p:attrName>
                                        </p:attrNameLst>
                                      </p:cBhvr>
                                      <p:tavLst>
                                        <p:tav tm="0" fmla="#ppt_y-sin(pi*$)/9">
                                          <p:val>
                                            <p:fltVal val="0"/>
                                          </p:val>
                                        </p:tav>
                                        <p:tav tm="100000">
                                          <p:val>
                                            <p:fltVal val="1"/>
                                          </p:val>
                                        </p:tav>
                                      </p:tavLst>
                                    </p:anim>
                                    <p:anim calcmode="lin" valueType="num">
                                      <p:cBhvr>
                                        <p:cTn id="11" dur="332" fill="hold" tmFilter="0, 0; 0.125,0.2665; 0.25,0.4; 0.375,0.465; 0.5,0.5;  0.625,0.535; 0.75,0.6; 0.875,0.7335; 1,1">
                                          <p:stCondLst>
                                            <p:cond delay="1324"/>
                                          </p:stCondLst>
                                        </p:cTn>
                                        <p:tgtEl>
                                          <p:spTgt spid="389"/>
                                        </p:tgtEl>
                                        <p:attrNameLst>
                                          <p:attrName>ppt_y</p:attrName>
                                        </p:attrNameLst>
                                      </p:cBhvr>
                                      <p:tavLst>
                                        <p:tav tm="0" fmla="#ppt_y-sin(pi*$)/27">
                                          <p:val>
                                            <p:fltVal val="0"/>
                                          </p:val>
                                        </p:tav>
                                        <p:tav tm="100000">
                                          <p:val>
                                            <p:fltVal val="1"/>
                                          </p:val>
                                        </p:tav>
                                      </p:tavLst>
                                    </p:anim>
                                    <p:anim calcmode="lin" valueType="num">
                                      <p:cBhvr>
                                        <p:cTn id="12" dur="164" fill="hold" tmFilter="0, 0; 0.125,0.2665; 0.25,0.4; 0.375,0.465; 0.5,0.5;  0.625,0.535; 0.75,0.6; 0.875,0.7335; 1,1">
                                          <p:stCondLst>
                                            <p:cond delay="1656"/>
                                          </p:stCondLst>
                                        </p:cTn>
                                        <p:tgtEl>
                                          <p:spTgt spid="389"/>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389"/>
                                        </p:tgtEl>
                                      </p:cBhvr>
                                      <p:to x="100000" y="60000"/>
                                    </p:animScale>
                                    <p:animScale>
                                      <p:cBhvr>
                                        <p:cTn id="14" dur="166" decel="50000" fill="hold">
                                          <p:stCondLst>
                                            <p:cond delay="676"/>
                                          </p:stCondLst>
                                        </p:cTn>
                                        <p:tgtEl>
                                          <p:spTgt spid="389"/>
                                        </p:tgtEl>
                                      </p:cBhvr>
                                      <p:to x="100000" y="100000"/>
                                    </p:animScale>
                                    <p:animScale>
                                      <p:cBhvr>
                                        <p:cTn id="15" dur="26" decel="50000" fill="hold">
                                          <p:stCondLst>
                                            <p:cond delay="1312"/>
                                          </p:stCondLst>
                                        </p:cTn>
                                        <p:tgtEl>
                                          <p:spTgt spid="389"/>
                                        </p:tgtEl>
                                      </p:cBhvr>
                                      <p:to x="100000" y="80000"/>
                                    </p:animScale>
                                    <p:animScale>
                                      <p:cBhvr>
                                        <p:cTn id="16" dur="166" decel="50000" fill="hold">
                                          <p:stCondLst>
                                            <p:cond delay="1338"/>
                                          </p:stCondLst>
                                        </p:cTn>
                                        <p:tgtEl>
                                          <p:spTgt spid="389"/>
                                        </p:tgtEl>
                                      </p:cBhvr>
                                      <p:to x="100000" y="100000"/>
                                    </p:animScale>
                                    <p:animScale>
                                      <p:cBhvr>
                                        <p:cTn id="17" dur="26" decel="50000" fill="hold">
                                          <p:stCondLst>
                                            <p:cond delay="1642"/>
                                          </p:stCondLst>
                                        </p:cTn>
                                        <p:tgtEl>
                                          <p:spTgt spid="389"/>
                                        </p:tgtEl>
                                      </p:cBhvr>
                                      <p:to x="100000" y="90000"/>
                                    </p:animScale>
                                    <p:animScale>
                                      <p:cBhvr>
                                        <p:cTn id="18" dur="166" decel="50000" fill="hold">
                                          <p:stCondLst>
                                            <p:cond delay="1668"/>
                                          </p:stCondLst>
                                        </p:cTn>
                                        <p:tgtEl>
                                          <p:spTgt spid="389"/>
                                        </p:tgtEl>
                                      </p:cBhvr>
                                      <p:to x="100000" y="100000"/>
                                    </p:animScale>
                                    <p:animScale>
                                      <p:cBhvr>
                                        <p:cTn id="19" dur="26" decel="50000" fill="hold">
                                          <p:stCondLst>
                                            <p:cond delay="1808"/>
                                          </p:stCondLst>
                                        </p:cTn>
                                        <p:tgtEl>
                                          <p:spTgt spid="389"/>
                                        </p:tgtEl>
                                      </p:cBhvr>
                                      <p:to x="100000" y="95000"/>
                                    </p:animScale>
                                    <p:animScale>
                                      <p:cBhvr>
                                        <p:cTn id="20" dur="166" decel="50000" fill="hold">
                                          <p:stCondLst>
                                            <p:cond delay="1834"/>
                                          </p:stCondLst>
                                        </p:cTn>
                                        <p:tgtEl>
                                          <p:spTgt spid="38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2" fill="hold">
                                  <p:stCondLst>
                                    <p:cond delay="0"/>
                                  </p:stCondLst>
                                  <p:iterate type="el" backwards="0">
                                    <p:tmAbs val="0"/>
                                  </p:iterate>
                                  <p:childTnLst>
                                    <p:set>
                                      <p:cBhvr>
                                        <p:cTn id="24" fill="hold"/>
                                        <p:tgtEl>
                                          <p:spTgt spid="381"/>
                                        </p:tgtEl>
                                        <p:attrNameLst>
                                          <p:attrName>style.visibility</p:attrName>
                                        </p:attrNameLst>
                                      </p:cBhvr>
                                      <p:to>
                                        <p:strVal val="visible"/>
                                      </p:to>
                                    </p:set>
                                    <p:animEffect filter="box(out)" transition="in">
                                      <p:cBhvr>
                                        <p:cTn id="25" dur="1000"/>
                                        <p:tgtEl>
                                          <p:spTgt spid="381"/>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6" grpId="3" fill="hold">
                                  <p:stCondLst>
                                    <p:cond delay="0"/>
                                  </p:stCondLst>
                                  <p:iterate type="lt" backwards="0">
                                    <p:tmAbs val="0"/>
                                  </p:iterate>
                                  <p:childTnLst>
                                    <p:set>
                                      <p:cBhvr>
                                        <p:cTn id="29" fill="hold"/>
                                        <p:tgtEl>
                                          <p:spTgt spid="390"/>
                                        </p:tgtEl>
                                        <p:attrNameLst>
                                          <p:attrName>style.visibility</p:attrName>
                                        </p:attrNameLst>
                                      </p:cBhvr>
                                      <p:to>
                                        <p:strVal val="visible"/>
                                      </p:to>
                                    </p:set>
                                    <p:animEffect filter="wipe(down)" transition="in">
                                      <p:cBhvr>
                                        <p:cTn id="30" dur="580">
                                          <p:stCondLst>
                                            <p:cond delay="0"/>
                                          </p:stCondLst>
                                        </p:cTn>
                                        <p:tgtEl>
                                          <p:spTgt spid="390"/>
                                        </p:tgtEl>
                                      </p:cBhvr>
                                    </p:animEffect>
                                    <p:anim calcmode="lin" valueType="num">
                                      <p:cBhvr>
                                        <p:cTn id="31" dur="1822" fill="hold" tmFilter="0,0; 0.14,0.36; 0.43,0.73; 0.71,0.91; 1.0,1.0">
                                          <p:stCondLst>
                                            <p:cond delay="0"/>
                                          </p:stCondLst>
                                        </p:cTn>
                                        <p:tgtEl>
                                          <p:spTgt spid="390"/>
                                        </p:tgtEl>
                                        <p:attrNameLst>
                                          <p:attrName>ppt_x</p:attrName>
                                        </p:attrNameLst>
                                      </p:cBhvr>
                                      <p:tavLst>
                                        <p:tav tm="0">
                                          <p:val>
                                            <p:strVal val="#ppt_x-0.25"/>
                                          </p:val>
                                        </p:tav>
                                        <p:tav tm="100000">
                                          <p:val>
                                            <p:strVal val="#ppt_x"/>
                                          </p:val>
                                        </p:tav>
                                      </p:tavLst>
                                    </p:anim>
                                    <p:anim calcmode="lin" valueType="num">
                                      <p:cBhvr>
                                        <p:cTn id="32" dur="664" fill="hold" tmFilter="0.0,0.0; 0.25,0.07; 0.50,0.2; 0.75,0.467; 1.0,1.0">
                                          <p:stCondLst>
                                            <p:cond delay="0"/>
                                          </p:stCondLst>
                                        </p:cTn>
                                        <p:tgtEl>
                                          <p:spTgt spid="390"/>
                                        </p:tgtEl>
                                        <p:attrNameLst>
                                          <p:attrName>ppt_y</p:attrName>
                                        </p:attrNameLst>
                                      </p:cBhvr>
                                      <p:tavLst>
                                        <p:tav tm="0" fmla="#ppt_y-sin(pi*$)/3">
                                          <p:val>
                                            <p:fltVal val="0.5"/>
                                          </p:val>
                                        </p:tav>
                                        <p:tav tm="100000">
                                          <p:val>
                                            <p:fltVal val="1"/>
                                          </p:val>
                                        </p:tav>
                                      </p:tavLst>
                                    </p:anim>
                                    <p:anim calcmode="lin" valueType="num">
                                      <p:cBhvr>
                                        <p:cTn id="33" dur="664" fill="hold" tmFilter="0, 0; 0.125,0.2665; 0.25,0.4; 0.375,0.465; 0.5,0.5;  0.625,0.535; 0.75,0.6; 0.875,0.7335; 1,1">
                                          <p:stCondLst>
                                            <p:cond delay="664"/>
                                          </p:stCondLst>
                                        </p:cTn>
                                        <p:tgtEl>
                                          <p:spTgt spid="390"/>
                                        </p:tgtEl>
                                        <p:attrNameLst>
                                          <p:attrName>ppt_y</p:attrName>
                                        </p:attrNameLst>
                                      </p:cBhvr>
                                      <p:tavLst>
                                        <p:tav tm="0" fmla="#ppt_y-sin(pi*$)/9">
                                          <p:val>
                                            <p:fltVal val="0"/>
                                          </p:val>
                                        </p:tav>
                                        <p:tav tm="100000">
                                          <p:val>
                                            <p:fltVal val="1"/>
                                          </p:val>
                                        </p:tav>
                                      </p:tavLst>
                                    </p:anim>
                                    <p:anim calcmode="lin" valueType="num">
                                      <p:cBhvr>
                                        <p:cTn id="34" dur="332" fill="hold" tmFilter="0, 0; 0.125,0.2665; 0.25,0.4; 0.375,0.465; 0.5,0.5;  0.625,0.535; 0.75,0.6; 0.875,0.7335; 1,1">
                                          <p:stCondLst>
                                            <p:cond delay="1324"/>
                                          </p:stCondLst>
                                        </p:cTn>
                                        <p:tgtEl>
                                          <p:spTgt spid="390"/>
                                        </p:tgtEl>
                                        <p:attrNameLst>
                                          <p:attrName>ppt_y</p:attrName>
                                        </p:attrNameLst>
                                      </p:cBhvr>
                                      <p:tavLst>
                                        <p:tav tm="0" fmla="#ppt_y-sin(pi*$)/27">
                                          <p:val>
                                            <p:fltVal val="0"/>
                                          </p:val>
                                        </p:tav>
                                        <p:tav tm="100000">
                                          <p:val>
                                            <p:fltVal val="1"/>
                                          </p:val>
                                        </p:tav>
                                      </p:tavLst>
                                    </p:anim>
                                    <p:anim calcmode="lin" valueType="num">
                                      <p:cBhvr>
                                        <p:cTn id="35" dur="164" fill="hold" tmFilter="0, 0; 0.125,0.2665; 0.25,0.4; 0.375,0.465; 0.5,0.5;  0.625,0.535; 0.75,0.6; 0.875,0.7335; 1,1">
                                          <p:stCondLst>
                                            <p:cond delay="1656"/>
                                          </p:stCondLst>
                                        </p:cTn>
                                        <p:tgtEl>
                                          <p:spTgt spid="390"/>
                                        </p:tgtEl>
                                        <p:attrNameLst>
                                          <p:attrName>ppt_y</p:attrName>
                                        </p:attrNameLst>
                                      </p:cBhvr>
                                      <p:tavLst>
                                        <p:tav tm="0" fmla="#ppt_y-sin(pi*$)/81">
                                          <p:val>
                                            <p:fltVal val="0"/>
                                          </p:val>
                                        </p:tav>
                                        <p:tav tm="100000">
                                          <p:val>
                                            <p:fltVal val="1"/>
                                          </p:val>
                                        </p:tav>
                                      </p:tavLst>
                                    </p:anim>
                                    <p:animScale>
                                      <p:cBhvr>
                                        <p:cTn id="36" dur="26" fill="hold">
                                          <p:stCondLst>
                                            <p:cond delay="650"/>
                                          </p:stCondLst>
                                        </p:cTn>
                                        <p:tgtEl>
                                          <p:spTgt spid="390"/>
                                        </p:tgtEl>
                                      </p:cBhvr>
                                      <p:to x="100000" y="60000"/>
                                    </p:animScale>
                                    <p:animScale>
                                      <p:cBhvr>
                                        <p:cTn id="37" dur="166" decel="50000" fill="hold">
                                          <p:stCondLst>
                                            <p:cond delay="676"/>
                                          </p:stCondLst>
                                        </p:cTn>
                                        <p:tgtEl>
                                          <p:spTgt spid="390"/>
                                        </p:tgtEl>
                                      </p:cBhvr>
                                      <p:to x="100000" y="100000"/>
                                    </p:animScale>
                                    <p:animScale>
                                      <p:cBhvr>
                                        <p:cTn id="38" dur="26" decel="50000" fill="hold">
                                          <p:stCondLst>
                                            <p:cond delay="1312"/>
                                          </p:stCondLst>
                                        </p:cTn>
                                        <p:tgtEl>
                                          <p:spTgt spid="390"/>
                                        </p:tgtEl>
                                      </p:cBhvr>
                                      <p:to x="100000" y="80000"/>
                                    </p:animScale>
                                    <p:animScale>
                                      <p:cBhvr>
                                        <p:cTn id="39" dur="166" decel="50000" fill="hold">
                                          <p:stCondLst>
                                            <p:cond delay="1338"/>
                                          </p:stCondLst>
                                        </p:cTn>
                                        <p:tgtEl>
                                          <p:spTgt spid="390"/>
                                        </p:tgtEl>
                                      </p:cBhvr>
                                      <p:to x="100000" y="100000"/>
                                    </p:animScale>
                                    <p:animScale>
                                      <p:cBhvr>
                                        <p:cTn id="40" dur="26" decel="50000" fill="hold">
                                          <p:stCondLst>
                                            <p:cond delay="1642"/>
                                          </p:stCondLst>
                                        </p:cTn>
                                        <p:tgtEl>
                                          <p:spTgt spid="390"/>
                                        </p:tgtEl>
                                      </p:cBhvr>
                                      <p:to x="100000" y="90000"/>
                                    </p:animScale>
                                    <p:animScale>
                                      <p:cBhvr>
                                        <p:cTn id="41" dur="166" decel="50000" fill="hold">
                                          <p:stCondLst>
                                            <p:cond delay="1668"/>
                                          </p:stCondLst>
                                        </p:cTn>
                                        <p:tgtEl>
                                          <p:spTgt spid="390"/>
                                        </p:tgtEl>
                                      </p:cBhvr>
                                      <p:to x="100000" y="100000"/>
                                    </p:animScale>
                                    <p:animScale>
                                      <p:cBhvr>
                                        <p:cTn id="42" dur="26" decel="50000" fill="hold">
                                          <p:stCondLst>
                                            <p:cond delay="1808"/>
                                          </p:stCondLst>
                                        </p:cTn>
                                        <p:tgtEl>
                                          <p:spTgt spid="390"/>
                                        </p:tgtEl>
                                      </p:cBhvr>
                                      <p:to x="100000" y="95000"/>
                                    </p:animScale>
                                    <p:animScale>
                                      <p:cBhvr>
                                        <p:cTn id="43" dur="166" decel="50000" fill="hold">
                                          <p:stCondLst>
                                            <p:cond delay="1834"/>
                                          </p:stCondLst>
                                        </p:cTn>
                                        <p:tgtEl>
                                          <p:spTgt spid="39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32" presetID="4" grpId="4" fill="hold">
                                  <p:stCondLst>
                                    <p:cond delay="0"/>
                                  </p:stCondLst>
                                  <p:iterate type="el" backwards="0">
                                    <p:tmAbs val="0"/>
                                  </p:iterate>
                                  <p:childTnLst>
                                    <p:set>
                                      <p:cBhvr>
                                        <p:cTn id="47" fill="hold"/>
                                        <p:tgtEl>
                                          <p:spTgt spid="385"/>
                                        </p:tgtEl>
                                        <p:attrNameLst>
                                          <p:attrName>style.visibility</p:attrName>
                                        </p:attrNameLst>
                                      </p:cBhvr>
                                      <p:to>
                                        <p:strVal val="visible"/>
                                      </p:to>
                                    </p:set>
                                    <p:animEffect filter="box(out)" transition="in">
                                      <p:cBhvr>
                                        <p:cTn id="48" dur="1000"/>
                                        <p:tgtEl>
                                          <p:spTgt spid="385"/>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6" grpId="5" fill="hold">
                                  <p:stCondLst>
                                    <p:cond delay="0"/>
                                  </p:stCondLst>
                                  <p:iterate type="lt" backwards="0">
                                    <p:tmAbs val="0"/>
                                  </p:iterate>
                                  <p:childTnLst>
                                    <p:set>
                                      <p:cBhvr>
                                        <p:cTn id="52" fill="hold"/>
                                        <p:tgtEl>
                                          <p:spTgt spid="391"/>
                                        </p:tgtEl>
                                        <p:attrNameLst>
                                          <p:attrName>style.visibility</p:attrName>
                                        </p:attrNameLst>
                                      </p:cBhvr>
                                      <p:to>
                                        <p:strVal val="visible"/>
                                      </p:to>
                                    </p:set>
                                    <p:animEffect filter="wipe(down)" transition="in">
                                      <p:cBhvr>
                                        <p:cTn id="53" dur="580">
                                          <p:stCondLst>
                                            <p:cond delay="0"/>
                                          </p:stCondLst>
                                        </p:cTn>
                                        <p:tgtEl>
                                          <p:spTgt spid="391"/>
                                        </p:tgtEl>
                                      </p:cBhvr>
                                    </p:animEffect>
                                    <p:anim calcmode="lin" valueType="num">
                                      <p:cBhvr>
                                        <p:cTn id="54" dur="1822" fill="hold" tmFilter="0,0; 0.14,0.36; 0.43,0.73; 0.71,0.91; 1.0,1.0">
                                          <p:stCondLst>
                                            <p:cond delay="0"/>
                                          </p:stCondLst>
                                        </p:cTn>
                                        <p:tgtEl>
                                          <p:spTgt spid="391"/>
                                        </p:tgtEl>
                                        <p:attrNameLst>
                                          <p:attrName>ppt_x</p:attrName>
                                        </p:attrNameLst>
                                      </p:cBhvr>
                                      <p:tavLst>
                                        <p:tav tm="0">
                                          <p:val>
                                            <p:strVal val="#ppt_x-0.25"/>
                                          </p:val>
                                        </p:tav>
                                        <p:tav tm="100000">
                                          <p:val>
                                            <p:strVal val="#ppt_x"/>
                                          </p:val>
                                        </p:tav>
                                      </p:tavLst>
                                    </p:anim>
                                    <p:anim calcmode="lin" valueType="num">
                                      <p:cBhvr>
                                        <p:cTn id="55" dur="664" fill="hold" tmFilter="0.0,0.0; 0.25,0.07; 0.50,0.2; 0.75,0.467; 1.0,1.0">
                                          <p:stCondLst>
                                            <p:cond delay="0"/>
                                          </p:stCondLst>
                                        </p:cTn>
                                        <p:tgtEl>
                                          <p:spTgt spid="391"/>
                                        </p:tgtEl>
                                        <p:attrNameLst>
                                          <p:attrName>ppt_y</p:attrName>
                                        </p:attrNameLst>
                                      </p:cBhvr>
                                      <p:tavLst>
                                        <p:tav tm="0" fmla="#ppt_y-sin(pi*$)/3">
                                          <p:val>
                                            <p:fltVal val="0.5"/>
                                          </p:val>
                                        </p:tav>
                                        <p:tav tm="100000">
                                          <p:val>
                                            <p:fltVal val="1"/>
                                          </p:val>
                                        </p:tav>
                                      </p:tavLst>
                                    </p:anim>
                                    <p:anim calcmode="lin" valueType="num">
                                      <p:cBhvr>
                                        <p:cTn id="56" dur="664" fill="hold" tmFilter="0, 0; 0.125,0.2665; 0.25,0.4; 0.375,0.465; 0.5,0.5;  0.625,0.535; 0.75,0.6; 0.875,0.7335; 1,1">
                                          <p:stCondLst>
                                            <p:cond delay="664"/>
                                          </p:stCondLst>
                                        </p:cTn>
                                        <p:tgtEl>
                                          <p:spTgt spid="391"/>
                                        </p:tgtEl>
                                        <p:attrNameLst>
                                          <p:attrName>ppt_y</p:attrName>
                                        </p:attrNameLst>
                                      </p:cBhvr>
                                      <p:tavLst>
                                        <p:tav tm="0" fmla="#ppt_y-sin(pi*$)/9">
                                          <p:val>
                                            <p:fltVal val="0"/>
                                          </p:val>
                                        </p:tav>
                                        <p:tav tm="100000">
                                          <p:val>
                                            <p:fltVal val="1"/>
                                          </p:val>
                                        </p:tav>
                                      </p:tavLst>
                                    </p:anim>
                                    <p:anim calcmode="lin" valueType="num">
                                      <p:cBhvr>
                                        <p:cTn id="57" dur="332" fill="hold" tmFilter="0, 0; 0.125,0.2665; 0.25,0.4; 0.375,0.465; 0.5,0.5;  0.625,0.535; 0.75,0.6; 0.875,0.7335; 1,1">
                                          <p:stCondLst>
                                            <p:cond delay="1324"/>
                                          </p:stCondLst>
                                        </p:cTn>
                                        <p:tgtEl>
                                          <p:spTgt spid="391"/>
                                        </p:tgtEl>
                                        <p:attrNameLst>
                                          <p:attrName>ppt_y</p:attrName>
                                        </p:attrNameLst>
                                      </p:cBhvr>
                                      <p:tavLst>
                                        <p:tav tm="0" fmla="#ppt_y-sin(pi*$)/27">
                                          <p:val>
                                            <p:fltVal val="0"/>
                                          </p:val>
                                        </p:tav>
                                        <p:tav tm="100000">
                                          <p:val>
                                            <p:fltVal val="1"/>
                                          </p:val>
                                        </p:tav>
                                      </p:tavLst>
                                    </p:anim>
                                    <p:anim calcmode="lin" valueType="num">
                                      <p:cBhvr>
                                        <p:cTn id="58" dur="164" fill="hold" tmFilter="0, 0; 0.125,0.2665; 0.25,0.4; 0.375,0.465; 0.5,0.5;  0.625,0.535; 0.75,0.6; 0.875,0.7335; 1,1">
                                          <p:stCondLst>
                                            <p:cond delay="1656"/>
                                          </p:stCondLst>
                                        </p:cTn>
                                        <p:tgtEl>
                                          <p:spTgt spid="391"/>
                                        </p:tgtEl>
                                        <p:attrNameLst>
                                          <p:attrName>ppt_y</p:attrName>
                                        </p:attrNameLst>
                                      </p:cBhvr>
                                      <p:tavLst>
                                        <p:tav tm="0" fmla="#ppt_y-sin(pi*$)/81">
                                          <p:val>
                                            <p:fltVal val="0"/>
                                          </p:val>
                                        </p:tav>
                                        <p:tav tm="100000">
                                          <p:val>
                                            <p:fltVal val="1"/>
                                          </p:val>
                                        </p:tav>
                                      </p:tavLst>
                                    </p:anim>
                                    <p:animScale>
                                      <p:cBhvr>
                                        <p:cTn id="59" dur="26" fill="hold">
                                          <p:stCondLst>
                                            <p:cond delay="650"/>
                                          </p:stCondLst>
                                        </p:cTn>
                                        <p:tgtEl>
                                          <p:spTgt spid="391"/>
                                        </p:tgtEl>
                                      </p:cBhvr>
                                      <p:to x="100000" y="60000"/>
                                    </p:animScale>
                                    <p:animScale>
                                      <p:cBhvr>
                                        <p:cTn id="60" dur="166" decel="50000" fill="hold">
                                          <p:stCondLst>
                                            <p:cond delay="676"/>
                                          </p:stCondLst>
                                        </p:cTn>
                                        <p:tgtEl>
                                          <p:spTgt spid="391"/>
                                        </p:tgtEl>
                                      </p:cBhvr>
                                      <p:to x="100000" y="100000"/>
                                    </p:animScale>
                                    <p:animScale>
                                      <p:cBhvr>
                                        <p:cTn id="61" dur="26" decel="50000" fill="hold">
                                          <p:stCondLst>
                                            <p:cond delay="1312"/>
                                          </p:stCondLst>
                                        </p:cTn>
                                        <p:tgtEl>
                                          <p:spTgt spid="391"/>
                                        </p:tgtEl>
                                      </p:cBhvr>
                                      <p:to x="100000" y="80000"/>
                                    </p:animScale>
                                    <p:animScale>
                                      <p:cBhvr>
                                        <p:cTn id="62" dur="166" decel="50000" fill="hold">
                                          <p:stCondLst>
                                            <p:cond delay="1338"/>
                                          </p:stCondLst>
                                        </p:cTn>
                                        <p:tgtEl>
                                          <p:spTgt spid="391"/>
                                        </p:tgtEl>
                                      </p:cBhvr>
                                      <p:to x="100000" y="100000"/>
                                    </p:animScale>
                                    <p:animScale>
                                      <p:cBhvr>
                                        <p:cTn id="63" dur="26" decel="50000" fill="hold">
                                          <p:stCondLst>
                                            <p:cond delay="1642"/>
                                          </p:stCondLst>
                                        </p:cTn>
                                        <p:tgtEl>
                                          <p:spTgt spid="391"/>
                                        </p:tgtEl>
                                      </p:cBhvr>
                                      <p:to x="100000" y="90000"/>
                                    </p:animScale>
                                    <p:animScale>
                                      <p:cBhvr>
                                        <p:cTn id="64" dur="166" decel="50000" fill="hold">
                                          <p:stCondLst>
                                            <p:cond delay="1668"/>
                                          </p:stCondLst>
                                        </p:cTn>
                                        <p:tgtEl>
                                          <p:spTgt spid="391"/>
                                        </p:tgtEl>
                                      </p:cBhvr>
                                      <p:to x="100000" y="100000"/>
                                    </p:animScale>
                                    <p:animScale>
                                      <p:cBhvr>
                                        <p:cTn id="65" dur="26" decel="50000" fill="hold">
                                          <p:stCondLst>
                                            <p:cond delay="1808"/>
                                          </p:stCondLst>
                                        </p:cTn>
                                        <p:tgtEl>
                                          <p:spTgt spid="391"/>
                                        </p:tgtEl>
                                      </p:cBhvr>
                                      <p:to x="100000" y="95000"/>
                                    </p:animScale>
                                    <p:animScale>
                                      <p:cBhvr>
                                        <p:cTn id="66" dur="166" decel="50000" fill="hold">
                                          <p:stCondLst>
                                            <p:cond delay="1834"/>
                                          </p:stCondLst>
                                        </p:cTn>
                                        <p:tgtEl>
                                          <p:spTgt spid="391"/>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32" presetID="4" grpId="6" fill="hold">
                                  <p:stCondLst>
                                    <p:cond delay="0"/>
                                  </p:stCondLst>
                                  <p:iterate type="el" backwards="0">
                                    <p:tmAbs val="0"/>
                                  </p:iterate>
                                  <p:childTnLst>
                                    <p:set>
                                      <p:cBhvr>
                                        <p:cTn id="70" fill="hold"/>
                                        <p:tgtEl>
                                          <p:spTgt spid="384"/>
                                        </p:tgtEl>
                                        <p:attrNameLst>
                                          <p:attrName>style.visibility</p:attrName>
                                        </p:attrNameLst>
                                      </p:cBhvr>
                                      <p:to>
                                        <p:strVal val="visible"/>
                                      </p:to>
                                    </p:set>
                                    <p:animEffect filter="box(out)" transition="in">
                                      <p:cBhvr>
                                        <p:cTn id="71" dur="1000"/>
                                        <p:tgtEl>
                                          <p:spTgt spid="384"/>
                                        </p:tgtEl>
                                      </p:cBhvr>
                                    </p:animEffect>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1" presetID="2" grpId="7" fill="hold">
                                  <p:stCondLst>
                                    <p:cond delay="0"/>
                                  </p:stCondLst>
                                  <p:iterate type="el" backwards="0">
                                    <p:tmAbs val="0"/>
                                  </p:iterate>
                                  <p:childTnLst>
                                    <p:set>
                                      <p:cBhvr>
                                        <p:cTn id="75" fill="hold"/>
                                        <p:tgtEl>
                                          <p:spTgt spid="383"/>
                                        </p:tgtEl>
                                        <p:attrNameLst>
                                          <p:attrName>style.visibility</p:attrName>
                                        </p:attrNameLst>
                                      </p:cBhvr>
                                      <p:to>
                                        <p:strVal val="visible"/>
                                      </p:to>
                                    </p:set>
                                    <p:anim calcmode="lin" valueType="num">
                                      <p:cBhvr>
                                        <p:cTn id="76" dur="1000" fill="hold"/>
                                        <p:tgtEl>
                                          <p:spTgt spid="383"/>
                                        </p:tgtEl>
                                        <p:attrNameLst>
                                          <p:attrName>ppt_x</p:attrName>
                                        </p:attrNameLst>
                                      </p:cBhvr>
                                      <p:tavLst>
                                        <p:tav tm="0">
                                          <p:val>
                                            <p:strVal val="#ppt_x"/>
                                          </p:val>
                                        </p:tav>
                                        <p:tav tm="100000">
                                          <p:val>
                                            <p:strVal val="#ppt_x"/>
                                          </p:val>
                                        </p:tav>
                                      </p:tavLst>
                                    </p:anim>
                                    <p:anim calcmode="lin" valueType="num">
                                      <p:cBhvr>
                                        <p:cTn id="77" dur="1000" fill="hold"/>
                                        <p:tgtEl>
                                          <p:spTgt spid="383"/>
                                        </p:tgtEl>
                                        <p:attrNameLst>
                                          <p:attrName>ppt_y</p:attrName>
                                        </p:attrNameLst>
                                      </p:cBhvr>
                                      <p:tavLst>
                                        <p:tav tm="0">
                                          <p:val>
                                            <p:strVal val="0-#ppt_h/2"/>
                                          </p:val>
                                        </p:tav>
                                        <p:tav tm="100000">
                                          <p:val>
                                            <p:strVal val="#ppt_y"/>
                                          </p:val>
                                        </p:tav>
                                      </p:tavLst>
                                    </p:anim>
                                  </p:childTnLst>
                                </p:cTn>
                              </p:par>
                            </p:childTnLst>
                          </p:cTn>
                        </p:par>
                        <p:par>
                          <p:cTn id="78" fill="hold">
                            <p:stCondLst>
                              <p:cond delay="1000"/>
                            </p:stCondLst>
                            <p:childTnLst>
                              <p:par>
                                <p:cTn id="79" presetClass="entr" nodeType="afterEffect" presetSubtype="32" presetID="4" grpId="8" fill="hold">
                                  <p:stCondLst>
                                    <p:cond delay="0"/>
                                  </p:stCondLst>
                                  <p:iterate type="el" backwards="0">
                                    <p:tmAbs val="0"/>
                                  </p:iterate>
                                  <p:childTnLst>
                                    <p:set>
                                      <p:cBhvr>
                                        <p:cTn id="80" fill="hold"/>
                                        <p:tgtEl>
                                          <p:spTgt spid="387"/>
                                        </p:tgtEl>
                                        <p:attrNameLst>
                                          <p:attrName>style.visibility</p:attrName>
                                        </p:attrNameLst>
                                      </p:cBhvr>
                                      <p:to>
                                        <p:strVal val="visible"/>
                                      </p:to>
                                    </p:set>
                                    <p:animEffect filter="box(out)" transition="in">
                                      <p:cBhvr>
                                        <p:cTn id="81" dur="1000"/>
                                        <p:tgtEl>
                                          <p:spTgt spid="387"/>
                                        </p:tgtEl>
                                      </p:cBhvr>
                                    </p:animEffect>
                                  </p:childTnLst>
                                </p:cTn>
                              </p:par>
                            </p:childTnLst>
                          </p:cTn>
                        </p:par>
                      </p:childTnLst>
                    </p:cTn>
                  </p:par>
                  <p:par>
                    <p:cTn id="82" fill="hold">
                      <p:stCondLst>
                        <p:cond delay="indefinite"/>
                      </p:stCondLst>
                      <p:childTnLst>
                        <p:par>
                          <p:cTn id="83" fill="hold">
                            <p:stCondLst>
                              <p:cond delay="0"/>
                            </p:stCondLst>
                            <p:childTnLst>
                              <p:par>
                                <p:cTn id="84" presetClass="entr" nodeType="clickEffect" presetSubtype="8" presetID="26" grpId="9" fill="hold">
                                  <p:stCondLst>
                                    <p:cond delay="0"/>
                                  </p:stCondLst>
                                  <p:iterate type="lt" backwards="0">
                                    <p:tmAbs val="0"/>
                                  </p:iterate>
                                  <p:childTnLst>
                                    <p:set>
                                      <p:cBhvr>
                                        <p:cTn id="85" fill="hold"/>
                                        <p:tgtEl>
                                          <p:spTgt spid="392"/>
                                        </p:tgtEl>
                                        <p:attrNameLst>
                                          <p:attrName>style.visibility</p:attrName>
                                        </p:attrNameLst>
                                      </p:cBhvr>
                                      <p:to>
                                        <p:strVal val="visible"/>
                                      </p:to>
                                    </p:set>
                                    <p:animEffect filter="wipe(down)" transition="in">
                                      <p:cBhvr>
                                        <p:cTn id="86" dur="580">
                                          <p:stCondLst>
                                            <p:cond delay="0"/>
                                          </p:stCondLst>
                                        </p:cTn>
                                        <p:tgtEl>
                                          <p:spTgt spid="392"/>
                                        </p:tgtEl>
                                      </p:cBhvr>
                                    </p:animEffect>
                                    <p:anim calcmode="lin" valueType="num">
                                      <p:cBhvr>
                                        <p:cTn id="87" dur="1822" fill="hold" tmFilter="0,0; 0.14,0.36; 0.43,0.73; 0.71,0.91; 1.0,1.0">
                                          <p:stCondLst>
                                            <p:cond delay="0"/>
                                          </p:stCondLst>
                                        </p:cTn>
                                        <p:tgtEl>
                                          <p:spTgt spid="392"/>
                                        </p:tgtEl>
                                        <p:attrNameLst>
                                          <p:attrName>ppt_x</p:attrName>
                                        </p:attrNameLst>
                                      </p:cBhvr>
                                      <p:tavLst>
                                        <p:tav tm="0">
                                          <p:val>
                                            <p:strVal val="#ppt_x-0.25"/>
                                          </p:val>
                                        </p:tav>
                                        <p:tav tm="100000">
                                          <p:val>
                                            <p:strVal val="#ppt_x"/>
                                          </p:val>
                                        </p:tav>
                                      </p:tavLst>
                                    </p:anim>
                                    <p:anim calcmode="lin" valueType="num">
                                      <p:cBhvr>
                                        <p:cTn id="88" dur="664" fill="hold" tmFilter="0.0,0.0; 0.25,0.07; 0.50,0.2; 0.75,0.467; 1.0,1.0">
                                          <p:stCondLst>
                                            <p:cond delay="0"/>
                                          </p:stCondLst>
                                        </p:cTn>
                                        <p:tgtEl>
                                          <p:spTgt spid="392"/>
                                        </p:tgtEl>
                                        <p:attrNameLst>
                                          <p:attrName>ppt_y</p:attrName>
                                        </p:attrNameLst>
                                      </p:cBhvr>
                                      <p:tavLst>
                                        <p:tav tm="0" fmla="#ppt_y-sin(pi*$)/3">
                                          <p:val>
                                            <p:fltVal val="0.5"/>
                                          </p:val>
                                        </p:tav>
                                        <p:tav tm="100000">
                                          <p:val>
                                            <p:fltVal val="1"/>
                                          </p:val>
                                        </p:tav>
                                      </p:tavLst>
                                    </p:anim>
                                    <p:anim calcmode="lin" valueType="num">
                                      <p:cBhvr>
                                        <p:cTn id="89" dur="664" fill="hold" tmFilter="0, 0; 0.125,0.2665; 0.25,0.4; 0.375,0.465; 0.5,0.5;  0.625,0.535; 0.75,0.6; 0.875,0.7335; 1,1">
                                          <p:stCondLst>
                                            <p:cond delay="664"/>
                                          </p:stCondLst>
                                        </p:cTn>
                                        <p:tgtEl>
                                          <p:spTgt spid="392"/>
                                        </p:tgtEl>
                                        <p:attrNameLst>
                                          <p:attrName>ppt_y</p:attrName>
                                        </p:attrNameLst>
                                      </p:cBhvr>
                                      <p:tavLst>
                                        <p:tav tm="0" fmla="#ppt_y-sin(pi*$)/9">
                                          <p:val>
                                            <p:fltVal val="0"/>
                                          </p:val>
                                        </p:tav>
                                        <p:tav tm="100000">
                                          <p:val>
                                            <p:fltVal val="1"/>
                                          </p:val>
                                        </p:tav>
                                      </p:tavLst>
                                    </p:anim>
                                    <p:anim calcmode="lin" valueType="num">
                                      <p:cBhvr>
                                        <p:cTn id="90" dur="332" fill="hold" tmFilter="0, 0; 0.125,0.2665; 0.25,0.4; 0.375,0.465; 0.5,0.5;  0.625,0.535; 0.75,0.6; 0.875,0.7335; 1,1">
                                          <p:stCondLst>
                                            <p:cond delay="1324"/>
                                          </p:stCondLst>
                                        </p:cTn>
                                        <p:tgtEl>
                                          <p:spTgt spid="392"/>
                                        </p:tgtEl>
                                        <p:attrNameLst>
                                          <p:attrName>ppt_y</p:attrName>
                                        </p:attrNameLst>
                                      </p:cBhvr>
                                      <p:tavLst>
                                        <p:tav tm="0" fmla="#ppt_y-sin(pi*$)/27">
                                          <p:val>
                                            <p:fltVal val="0"/>
                                          </p:val>
                                        </p:tav>
                                        <p:tav tm="100000">
                                          <p:val>
                                            <p:fltVal val="1"/>
                                          </p:val>
                                        </p:tav>
                                      </p:tavLst>
                                    </p:anim>
                                    <p:anim calcmode="lin" valueType="num">
                                      <p:cBhvr>
                                        <p:cTn id="91" dur="164" fill="hold" tmFilter="0, 0; 0.125,0.2665; 0.25,0.4; 0.375,0.465; 0.5,0.5;  0.625,0.535; 0.75,0.6; 0.875,0.7335; 1,1">
                                          <p:stCondLst>
                                            <p:cond delay="1656"/>
                                          </p:stCondLst>
                                        </p:cTn>
                                        <p:tgtEl>
                                          <p:spTgt spid="392"/>
                                        </p:tgtEl>
                                        <p:attrNameLst>
                                          <p:attrName>ppt_y</p:attrName>
                                        </p:attrNameLst>
                                      </p:cBhvr>
                                      <p:tavLst>
                                        <p:tav tm="0" fmla="#ppt_y-sin(pi*$)/81">
                                          <p:val>
                                            <p:fltVal val="0"/>
                                          </p:val>
                                        </p:tav>
                                        <p:tav tm="100000">
                                          <p:val>
                                            <p:fltVal val="1"/>
                                          </p:val>
                                        </p:tav>
                                      </p:tavLst>
                                    </p:anim>
                                    <p:animScale>
                                      <p:cBhvr>
                                        <p:cTn id="92" dur="26" fill="hold">
                                          <p:stCondLst>
                                            <p:cond delay="650"/>
                                          </p:stCondLst>
                                        </p:cTn>
                                        <p:tgtEl>
                                          <p:spTgt spid="392"/>
                                        </p:tgtEl>
                                      </p:cBhvr>
                                      <p:to x="100000" y="60000"/>
                                    </p:animScale>
                                    <p:animScale>
                                      <p:cBhvr>
                                        <p:cTn id="93" dur="166" decel="50000" fill="hold">
                                          <p:stCondLst>
                                            <p:cond delay="676"/>
                                          </p:stCondLst>
                                        </p:cTn>
                                        <p:tgtEl>
                                          <p:spTgt spid="392"/>
                                        </p:tgtEl>
                                      </p:cBhvr>
                                      <p:to x="100000" y="100000"/>
                                    </p:animScale>
                                    <p:animScale>
                                      <p:cBhvr>
                                        <p:cTn id="94" dur="26" decel="50000" fill="hold">
                                          <p:stCondLst>
                                            <p:cond delay="1312"/>
                                          </p:stCondLst>
                                        </p:cTn>
                                        <p:tgtEl>
                                          <p:spTgt spid="392"/>
                                        </p:tgtEl>
                                      </p:cBhvr>
                                      <p:to x="100000" y="80000"/>
                                    </p:animScale>
                                    <p:animScale>
                                      <p:cBhvr>
                                        <p:cTn id="95" dur="166" decel="50000" fill="hold">
                                          <p:stCondLst>
                                            <p:cond delay="1338"/>
                                          </p:stCondLst>
                                        </p:cTn>
                                        <p:tgtEl>
                                          <p:spTgt spid="392"/>
                                        </p:tgtEl>
                                      </p:cBhvr>
                                      <p:to x="100000" y="100000"/>
                                    </p:animScale>
                                    <p:animScale>
                                      <p:cBhvr>
                                        <p:cTn id="96" dur="26" decel="50000" fill="hold">
                                          <p:stCondLst>
                                            <p:cond delay="1642"/>
                                          </p:stCondLst>
                                        </p:cTn>
                                        <p:tgtEl>
                                          <p:spTgt spid="392"/>
                                        </p:tgtEl>
                                      </p:cBhvr>
                                      <p:to x="100000" y="90000"/>
                                    </p:animScale>
                                    <p:animScale>
                                      <p:cBhvr>
                                        <p:cTn id="97" dur="166" decel="50000" fill="hold">
                                          <p:stCondLst>
                                            <p:cond delay="1668"/>
                                          </p:stCondLst>
                                        </p:cTn>
                                        <p:tgtEl>
                                          <p:spTgt spid="392"/>
                                        </p:tgtEl>
                                      </p:cBhvr>
                                      <p:to x="100000" y="100000"/>
                                    </p:animScale>
                                    <p:animScale>
                                      <p:cBhvr>
                                        <p:cTn id="98" dur="26" decel="50000" fill="hold">
                                          <p:stCondLst>
                                            <p:cond delay="1808"/>
                                          </p:stCondLst>
                                        </p:cTn>
                                        <p:tgtEl>
                                          <p:spTgt spid="392"/>
                                        </p:tgtEl>
                                      </p:cBhvr>
                                      <p:to x="100000" y="95000"/>
                                    </p:animScale>
                                    <p:animScale>
                                      <p:cBhvr>
                                        <p:cTn id="99" dur="166" decel="50000" fill="hold">
                                          <p:stCondLst>
                                            <p:cond delay="1834"/>
                                          </p:stCondLst>
                                        </p:cTn>
                                        <p:tgtEl>
                                          <p:spTgt spid="392"/>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Class="entr" nodeType="clickEffect" presetSubtype="32" presetID="4" grpId="10" fill="hold">
                                  <p:stCondLst>
                                    <p:cond delay="0"/>
                                  </p:stCondLst>
                                  <p:iterate type="el" backwards="0">
                                    <p:tmAbs val="0"/>
                                  </p:iterate>
                                  <p:childTnLst>
                                    <p:set>
                                      <p:cBhvr>
                                        <p:cTn id="103" fill="hold"/>
                                        <p:tgtEl>
                                          <p:spTgt spid="386"/>
                                        </p:tgtEl>
                                        <p:attrNameLst>
                                          <p:attrName>style.visibility</p:attrName>
                                        </p:attrNameLst>
                                      </p:cBhvr>
                                      <p:to>
                                        <p:strVal val="visible"/>
                                      </p:to>
                                    </p:set>
                                    <p:animEffect filter="box(out)" transition="in">
                                      <p:cBhvr>
                                        <p:cTn id="104" dur="1000"/>
                                        <p:tgtEl>
                                          <p:spTgt spid="386"/>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8" presetID="26" grpId="11" fill="hold">
                                  <p:stCondLst>
                                    <p:cond delay="0"/>
                                  </p:stCondLst>
                                  <p:iterate type="lt" backwards="0">
                                    <p:tmAbs val="0"/>
                                  </p:iterate>
                                  <p:childTnLst>
                                    <p:set>
                                      <p:cBhvr>
                                        <p:cTn id="108" fill="hold"/>
                                        <p:tgtEl>
                                          <p:spTgt spid="393"/>
                                        </p:tgtEl>
                                        <p:attrNameLst>
                                          <p:attrName>style.visibility</p:attrName>
                                        </p:attrNameLst>
                                      </p:cBhvr>
                                      <p:to>
                                        <p:strVal val="visible"/>
                                      </p:to>
                                    </p:set>
                                    <p:animEffect filter="wipe(down)" transition="in">
                                      <p:cBhvr>
                                        <p:cTn id="109" dur="580">
                                          <p:stCondLst>
                                            <p:cond delay="0"/>
                                          </p:stCondLst>
                                        </p:cTn>
                                        <p:tgtEl>
                                          <p:spTgt spid="393"/>
                                        </p:tgtEl>
                                      </p:cBhvr>
                                    </p:animEffect>
                                    <p:anim calcmode="lin" valueType="num">
                                      <p:cBhvr>
                                        <p:cTn id="110" dur="1822" fill="hold" tmFilter="0,0; 0.14,0.36; 0.43,0.73; 0.71,0.91; 1.0,1.0">
                                          <p:stCondLst>
                                            <p:cond delay="0"/>
                                          </p:stCondLst>
                                        </p:cTn>
                                        <p:tgtEl>
                                          <p:spTgt spid="393"/>
                                        </p:tgtEl>
                                        <p:attrNameLst>
                                          <p:attrName>ppt_x</p:attrName>
                                        </p:attrNameLst>
                                      </p:cBhvr>
                                      <p:tavLst>
                                        <p:tav tm="0">
                                          <p:val>
                                            <p:strVal val="#ppt_x-0.25"/>
                                          </p:val>
                                        </p:tav>
                                        <p:tav tm="100000">
                                          <p:val>
                                            <p:strVal val="#ppt_x"/>
                                          </p:val>
                                        </p:tav>
                                      </p:tavLst>
                                    </p:anim>
                                    <p:anim calcmode="lin" valueType="num">
                                      <p:cBhvr>
                                        <p:cTn id="111" dur="664" fill="hold" tmFilter="0.0,0.0; 0.25,0.07; 0.50,0.2; 0.75,0.467; 1.0,1.0">
                                          <p:stCondLst>
                                            <p:cond delay="0"/>
                                          </p:stCondLst>
                                        </p:cTn>
                                        <p:tgtEl>
                                          <p:spTgt spid="393"/>
                                        </p:tgtEl>
                                        <p:attrNameLst>
                                          <p:attrName>ppt_y</p:attrName>
                                        </p:attrNameLst>
                                      </p:cBhvr>
                                      <p:tavLst>
                                        <p:tav tm="0" fmla="#ppt_y-sin(pi*$)/3">
                                          <p:val>
                                            <p:fltVal val="0.5"/>
                                          </p:val>
                                        </p:tav>
                                        <p:tav tm="100000">
                                          <p:val>
                                            <p:fltVal val="1"/>
                                          </p:val>
                                        </p:tav>
                                      </p:tavLst>
                                    </p:anim>
                                    <p:anim calcmode="lin" valueType="num">
                                      <p:cBhvr>
                                        <p:cTn id="112" dur="664" fill="hold" tmFilter="0, 0; 0.125,0.2665; 0.25,0.4; 0.375,0.465; 0.5,0.5;  0.625,0.535; 0.75,0.6; 0.875,0.7335; 1,1">
                                          <p:stCondLst>
                                            <p:cond delay="664"/>
                                          </p:stCondLst>
                                        </p:cTn>
                                        <p:tgtEl>
                                          <p:spTgt spid="393"/>
                                        </p:tgtEl>
                                        <p:attrNameLst>
                                          <p:attrName>ppt_y</p:attrName>
                                        </p:attrNameLst>
                                      </p:cBhvr>
                                      <p:tavLst>
                                        <p:tav tm="0" fmla="#ppt_y-sin(pi*$)/9">
                                          <p:val>
                                            <p:fltVal val="0"/>
                                          </p:val>
                                        </p:tav>
                                        <p:tav tm="100000">
                                          <p:val>
                                            <p:fltVal val="1"/>
                                          </p:val>
                                        </p:tav>
                                      </p:tavLst>
                                    </p:anim>
                                    <p:anim calcmode="lin" valueType="num">
                                      <p:cBhvr>
                                        <p:cTn id="113" dur="332" fill="hold" tmFilter="0, 0; 0.125,0.2665; 0.25,0.4; 0.375,0.465; 0.5,0.5;  0.625,0.535; 0.75,0.6; 0.875,0.7335; 1,1">
                                          <p:stCondLst>
                                            <p:cond delay="1324"/>
                                          </p:stCondLst>
                                        </p:cTn>
                                        <p:tgtEl>
                                          <p:spTgt spid="393"/>
                                        </p:tgtEl>
                                        <p:attrNameLst>
                                          <p:attrName>ppt_y</p:attrName>
                                        </p:attrNameLst>
                                      </p:cBhvr>
                                      <p:tavLst>
                                        <p:tav tm="0" fmla="#ppt_y-sin(pi*$)/27">
                                          <p:val>
                                            <p:fltVal val="0"/>
                                          </p:val>
                                        </p:tav>
                                        <p:tav tm="100000">
                                          <p:val>
                                            <p:fltVal val="1"/>
                                          </p:val>
                                        </p:tav>
                                      </p:tavLst>
                                    </p:anim>
                                    <p:anim calcmode="lin" valueType="num">
                                      <p:cBhvr>
                                        <p:cTn id="114" dur="164" fill="hold" tmFilter="0, 0; 0.125,0.2665; 0.25,0.4; 0.375,0.465; 0.5,0.5;  0.625,0.535; 0.75,0.6; 0.875,0.7335; 1,1">
                                          <p:stCondLst>
                                            <p:cond delay="1656"/>
                                          </p:stCondLst>
                                        </p:cTn>
                                        <p:tgtEl>
                                          <p:spTgt spid="393"/>
                                        </p:tgtEl>
                                        <p:attrNameLst>
                                          <p:attrName>ppt_y</p:attrName>
                                        </p:attrNameLst>
                                      </p:cBhvr>
                                      <p:tavLst>
                                        <p:tav tm="0" fmla="#ppt_y-sin(pi*$)/81">
                                          <p:val>
                                            <p:fltVal val="0"/>
                                          </p:val>
                                        </p:tav>
                                        <p:tav tm="100000">
                                          <p:val>
                                            <p:fltVal val="1"/>
                                          </p:val>
                                        </p:tav>
                                      </p:tavLst>
                                    </p:anim>
                                    <p:animScale>
                                      <p:cBhvr>
                                        <p:cTn id="115" dur="26" fill="hold">
                                          <p:stCondLst>
                                            <p:cond delay="650"/>
                                          </p:stCondLst>
                                        </p:cTn>
                                        <p:tgtEl>
                                          <p:spTgt spid="393"/>
                                        </p:tgtEl>
                                      </p:cBhvr>
                                      <p:to x="100000" y="60000"/>
                                    </p:animScale>
                                    <p:animScale>
                                      <p:cBhvr>
                                        <p:cTn id="116" dur="166" decel="50000" fill="hold">
                                          <p:stCondLst>
                                            <p:cond delay="676"/>
                                          </p:stCondLst>
                                        </p:cTn>
                                        <p:tgtEl>
                                          <p:spTgt spid="393"/>
                                        </p:tgtEl>
                                      </p:cBhvr>
                                      <p:to x="100000" y="100000"/>
                                    </p:animScale>
                                    <p:animScale>
                                      <p:cBhvr>
                                        <p:cTn id="117" dur="26" decel="50000" fill="hold">
                                          <p:stCondLst>
                                            <p:cond delay="1312"/>
                                          </p:stCondLst>
                                        </p:cTn>
                                        <p:tgtEl>
                                          <p:spTgt spid="393"/>
                                        </p:tgtEl>
                                      </p:cBhvr>
                                      <p:to x="100000" y="80000"/>
                                    </p:animScale>
                                    <p:animScale>
                                      <p:cBhvr>
                                        <p:cTn id="118" dur="166" decel="50000" fill="hold">
                                          <p:stCondLst>
                                            <p:cond delay="1338"/>
                                          </p:stCondLst>
                                        </p:cTn>
                                        <p:tgtEl>
                                          <p:spTgt spid="393"/>
                                        </p:tgtEl>
                                      </p:cBhvr>
                                      <p:to x="100000" y="100000"/>
                                    </p:animScale>
                                    <p:animScale>
                                      <p:cBhvr>
                                        <p:cTn id="119" dur="26" decel="50000" fill="hold">
                                          <p:stCondLst>
                                            <p:cond delay="1642"/>
                                          </p:stCondLst>
                                        </p:cTn>
                                        <p:tgtEl>
                                          <p:spTgt spid="393"/>
                                        </p:tgtEl>
                                      </p:cBhvr>
                                      <p:to x="100000" y="90000"/>
                                    </p:animScale>
                                    <p:animScale>
                                      <p:cBhvr>
                                        <p:cTn id="120" dur="166" decel="50000" fill="hold">
                                          <p:stCondLst>
                                            <p:cond delay="1668"/>
                                          </p:stCondLst>
                                        </p:cTn>
                                        <p:tgtEl>
                                          <p:spTgt spid="393"/>
                                        </p:tgtEl>
                                      </p:cBhvr>
                                      <p:to x="100000" y="100000"/>
                                    </p:animScale>
                                    <p:animScale>
                                      <p:cBhvr>
                                        <p:cTn id="121" dur="26" decel="50000" fill="hold">
                                          <p:stCondLst>
                                            <p:cond delay="1808"/>
                                          </p:stCondLst>
                                        </p:cTn>
                                        <p:tgtEl>
                                          <p:spTgt spid="393"/>
                                        </p:tgtEl>
                                      </p:cBhvr>
                                      <p:to x="100000" y="95000"/>
                                    </p:animScale>
                                    <p:animScale>
                                      <p:cBhvr>
                                        <p:cTn id="122" dur="166" decel="50000" fill="hold">
                                          <p:stCondLst>
                                            <p:cond delay="1834"/>
                                          </p:stCondLst>
                                        </p:cTn>
                                        <p:tgtEl>
                                          <p:spTgt spid="39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Class="entr" nodeType="clickEffect" presetSubtype="32" presetID="4" grpId="12" fill="hold">
                                  <p:stCondLst>
                                    <p:cond delay="0"/>
                                  </p:stCondLst>
                                  <p:iterate type="el" backwards="0">
                                    <p:tmAbs val="0"/>
                                  </p:iterate>
                                  <p:childTnLst>
                                    <p:set>
                                      <p:cBhvr>
                                        <p:cTn id="126" fill="hold"/>
                                        <p:tgtEl>
                                          <p:spTgt spid="388"/>
                                        </p:tgtEl>
                                        <p:attrNameLst>
                                          <p:attrName>style.visibility</p:attrName>
                                        </p:attrNameLst>
                                      </p:cBhvr>
                                      <p:to>
                                        <p:strVal val="visible"/>
                                      </p:to>
                                    </p:set>
                                    <p:animEffect filter="box(out)" transition="in">
                                      <p:cBhvr>
                                        <p:cTn id="127"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4"/>
      <p:bldP build="whole" bldLvl="1" animBg="1" rev="0" advAuto="0" spid="390" grpId="3"/>
      <p:bldP build="whole" bldLvl="1" animBg="1" rev="0" advAuto="0" spid="383" grpId="7"/>
      <p:bldP build="whole" bldLvl="1" animBg="1" rev="0" advAuto="0" spid="387" grpId="8"/>
      <p:bldP build="whole" bldLvl="1" animBg="1" rev="0" advAuto="0" spid="384" grpId="6"/>
      <p:bldP build="whole" bldLvl="1" animBg="1" rev="0" advAuto="0" spid="381" grpId="2"/>
      <p:bldP build="whole" bldLvl="1" animBg="1" rev="0" advAuto="0" spid="386" grpId="10"/>
      <p:bldP build="whole" bldLvl="1" animBg="1" rev="0" advAuto="0" spid="388" grpId="12"/>
      <p:bldP build="whole" bldLvl="1" animBg="1" rev="0" advAuto="0" spid="392" grpId="9"/>
      <p:bldP build="whole" bldLvl="1" animBg="1" rev="0" advAuto="0" spid="391" grpId="5"/>
      <p:bldP build="whole" bldLvl="1" animBg="1" rev="0" advAuto="0" spid="389" grpId="1"/>
      <p:bldP build="whole" bldLvl="1" animBg="1" rev="0" advAuto="0" spid="393" grpId="1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sp>
        <p:nvSpPr>
          <p:cNvPr id="224" name="Errata (Executive functions and successful behavior)…"/>
          <p:cNvSpPr txBox="1"/>
          <p:nvPr/>
        </p:nvSpPr>
        <p:spPr>
          <a:xfrm>
            <a:off x="809452" y="1691578"/>
            <a:ext cx="6721393" cy="472283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828039">
              <a:spcBef>
                <a:spcPts val="1000"/>
              </a:spcBef>
              <a:defRPr b="1" sz="1300"/>
            </a:pPr>
            <a:r>
              <a:t>Errata (Executive functions and successful behavior)</a:t>
            </a:r>
            <a:endParaRPr>
              <a:latin typeface="Times New Roman"/>
              <a:ea typeface="Times New Roman"/>
              <a:cs typeface="Times New Roman"/>
              <a:sym typeface="Times New Roman"/>
            </a:endParaRPr>
          </a:p>
          <a:p>
            <a:pPr marL="457200" defTabSz="828039">
              <a:defRPr sz="1200">
                <a:latin typeface="Times New Roman"/>
                <a:ea typeface="Times New Roman"/>
                <a:cs typeface="Times New Roman"/>
                <a:sym typeface="Times New Roman"/>
              </a:defRPr>
            </a:pPr>
          </a:p>
          <a:p>
            <a:pPr defTabSz="828039">
              <a:defRPr sz="1200">
                <a:latin typeface="Times New Roman"/>
                <a:ea typeface="Times New Roman"/>
                <a:cs typeface="Times New Roman"/>
                <a:sym typeface="Times New Roman"/>
              </a:defRPr>
            </a:pPr>
            <a:r>
              <a:t>Other changes</a:t>
            </a:r>
          </a:p>
          <a:p>
            <a:pPr defTabSz="828039">
              <a:defRPr sz="1200">
                <a:latin typeface="Times New Roman"/>
                <a:ea typeface="Times New Roman"/>
                <a:cs typeface="Times New Roman"/>
                <a:sym typeface="Times New Roman"/>
              </a:defRPr>
            </a:pPr>
          </a:p>
          <a:p>
            <a:pPr indent="228600" defTabSz="828039">
              <a:lnSpc>
                <a:spcPct val="150000"/>
              </a:lnSpc>
              <a:buClr>
                <a:srgbClr val="454545"/>
              </a:buClr>
              <a:buSzPct val="100000"/>
              <a:buFont typeface="Symbol"/>
              <a:buChar char="·"/>
              <a:defRPr sz="1200">
                <a:latin typeface="Times New Roman"/>
                <a:ea typeface="Times New Roman"/>
                <a:cs typeface="Times New Roman"/>
                <a:sym typeface="Times New Roman"/>
              </a:defRPr>
            </a:pPr>
            <a:r>
              <a:t>Page 10, paragraph 3, line 4 – Change “Brain stem” to “Brainstem” </a:t>
            </a:r>
          </a:p>
          <a:p>
            <a:pPr indent="228600" defTabSz="828039">
              <a:lnSpc>
                <a:spcPct val="150000"/>
              </a:lnSpc>
              <a:buClr>
                <a:srgbClr val="454545"/>
              </a:buClr>
              <a:buSzPct val="100000"/>
              <a:buFont typeface="Symbol"/>
              <a:buChar char="·"/>
              <a:defRPr sz="1200">
                <a:latin typeface="Times New Roman"/>
                <a:ea typeface="Times New Roman"/>
                <a:cs typeface="Times New Roman"/>
                <a:sym typeface="Times New Roman"/>
              </a:defRPr>
            </a:pPr>
            <a:r>
              <a:t>Page 23, paragraph 3, line 2 – r=0,32 shall be r=0.32 (period instead of comma)</a:t>
            </a:r>
          </a:p>
          <a:p>
            <a:pPr indent="228600" defTabSz="828039">
              <a:lnSpc>
                <a:spcPct val="150000"/>
              </a:lnSpc>
              <a:buClr>
                <a:srgbClr val="454545"/>
              </a:buClr>
              <a:buSzPct val="100000"/>
              <a:buFont typeface="Symbol"/>
              <a:buChar char="·"/>
              <a:defRPr sz="1200">
                <a:latin typeface="Times New Roman"/>
                <a:ea typeface="Times New Roman"/>
                <a:cs typeface="Times New Roman"/>
                <a:sym typeface="Times New Roman"/>
              </a:defRPr>
            </a:pPr>
            <a:r>
              <a:t>Page 27, paragraph 5, line 1 – 30,4% shall be 30.4% (period instead of comma)</a:t>
            </a:r>
          </a:p>
          <a:p>
            <a:pPr indent="228600" defTabSz="828039">
              <a:lnSpc>
                <a:spcPct val="150000"/>
              </a:lnSpc>
              <a:buClr>
                <a:srgbClr val="454545"/>
              </a:buClr>
              <a:buSzPct val="100000"/>
              <a:buFont typeface="Symbol"/>
              <a:buChar char="·"/>
              <a:defRPr sz="1200">
                <a:latin typeface="Times New Roman"/>
                <a:ea typeface="Times New Roman"/>
                <a:cs typeface="Times New Roman"/>
                <a:sym typeface="Times New Roman"/>
              </a:defRPr>
            </a:pPr>
            <a:r>
              <a:t>Page 27, paragraph 11. Line 9 – “The” shall be removed.</a:t>
            </a:r>
          </a:p>
          <a:p>
            <a:pPr indent="228600" defTabSz="828039">
              <a:lnSpc>
                <a:spcPct val="150000"/>
              </a:lnSpc>
              <a:buClr>
                <a:srgbClr val="454545"/>
              </a:buClr>
              <a:buSzPct val="100000"/>
              <a:buFont typeface="Symbol"/>
              <a:buChar char="·"/>
              <a:defRPr sz="1200">
                <a:latin typeface="Times New Roman"/>
                <a:ea typeface="Times New Roman"/>
                <a:cs typeface="Times New Roman"/>
                <a:sym typeface="Times New Roman"/>
              </a:defRPr>
            </a:pPr>
            <a:r>
              <a:t>Page 35, paragraph 8, line 3 – 13,461 shall be 13.461(period instead of comma)</a:t>
            </a:r>
          </a:p>
          <a:p>
            <a:pPr indent="228600" defTabSz="828039">
              <a:lnSpc>
                <a:spcPct val="150000"/>
              </a:lnSpc>
              <a:buClr>
                <a:srgbClr val="454545"/>
              </a:buClr>
              <a:buSzPct val="100000"/>
              <a:buFont typeface="Symbol"/>
              <a:buChar char="·"/>
              <a:defRPr sz="1200">
                <a:latin typeface="Times New Roman"/>
                <a:ea typeface="Times New Roman"/>
                <a:cs typeface="Times New Roman"/>
                <a:sym typeface="Times New Roman"/>
              </a:defRPr>
            </a:pPr>
            <a:r>
              <a:t>Page 35, paragraph 8, line 5 – “.10” shall be “0.10”</a:t>
            </a: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50, paragraph 4, line 7 – “applicant” shall be changed to “student”. </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50, paragraph 5, line 1 – “Discuss and comment” shall be “discussed and commented”.</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57, paragraph 5, line 2 – “19,9 shall be “19.9” </a:t>
            </a:r>
            <a:r>
              <a:rPr>
                <a:solidFill>
                  <a:srgbClr val="000000"/>
                </a:solidFill>
              </a:rPr>
              <a:t>(period instead of comma)</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62, paragraph 3, line 13 - A comma shall be after thus”,”</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62, paragraph 4, line 6 - ”3)” shall be changed to ”4)”</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65, paragraph 3, line 6 – “stability” shall be removed. </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67, paragraph 2, line 5 and 7 – four comma signs shall be changed to period.</a:t>
            </a:r>
            <a:endParaRPr>
              <a:solidFill>
                <a:srgbClr val="000000"/>
              </a:solidFill>
            </a:endParaRPr>
          </a:p>
          <a:p>
            <a:pPr indent="228600" defTabSz="828039">
              <a:lnSpc>
                <a:spcPct val="150000"/>
              </a:lnSpc>
              <a:buClr>
                <a:srgbClr val="454545"/>
              </a:buClr>
              <a:buSzPct val="100000"/>
              <a:buFont typeface="Symbol"/>
              <a:buChar char="·"/>
              <a:defRPr sz="1200">
                <a:solidFill>
                  <a:srgbClr val="454545"/>
                </a:solidFill>
                <a:latin typeface="Times New Roman"/>
                <a:ea typeface="Times New Roman"/>
                <a:cs typeface="Times New Roman"/>
                <a:sym typeface="Times New Roman"/>
              </a:defRPr>
            </a:pPr>
            <a:r>
              <a:t>Page 75, paragraph 1, line 4 – “been” shall be removed.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83"/>
          <p:cNvSpPr txBox="1"/>
          <p:nvPr>
            <p:ph type="title"/>
          </p:nvPr>
        </p:nvSpPr>
        <p:spPr>
          <a:xfrm>
            <a:off x="676638" y="1691578"/>
            <a:ext cx="8126752" cy="1395214"/>
          </a:xfrm>
          <a:prstGeom prst="rect">
            <a:avLst/>
          </a:prstGeom>
        </p:spPr>
        <p:txBody>
          <a:bodyPr/>
          <a:lstStyle>
            <a:lvl1pPr defTabSz="764437">
              <a:defRPr sz="2800"/>
            </a:lvl1pPr>
          </a:lstStyle>
          <a:p>
            <a:pPr/>
            <a:r>
              <a:t>STUDY II.</a:t>
            </a:r>
          </a:p>
        </p:txBody>
      </p:sp>
      <p:sp>
        <p:nvSpPr>
          <p:cNvPr id="396"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7"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398" name="dWM (working memory) from Cogstate correlated with scored goals made in two years (r = 0.437; p = 0.008 (one-tailed))…"/>
          <p:cNvSpPr txBox="1"/>
          <p:nvPr/>
        </p:nvSpPr>
        <p:spPr>
          <a:xfrm>
            <a:off x="284089" y="2789759"/>
            <a:ext cx="6865058" cy="32718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82666" indent="-166436" defTabSz="758951">
              <a:lnSpc>
                <a:spcPct val="150000"/>
              </a:lnSpc>
              <a:spcBef>
                <a:spcPts val="300"/>
              </a:spcBef>
              <a:buSzPct val="100000"/>
              <a:buChar char="•"/>
              <a:defRPr b="1" sz="1660">
                <a:solidFill>
                  <a:schemeClr val="accent1"/>
                </a:solidFill>
                <a:latin typeface="Arial"/>
                <a:ea typeface="Arial"/>
                <a:cs typeface="Arial"/>
                <a:sym typeface="Arial"/>
              </a:defRPr>
            </a:pPr>
            <a:r>
              <a:t>dWM (working memory) from Cogstate correlated with scored goals made in two years (</a:t>
            </a:r>
            <a:r>
              <a:rPr i="1"/>
              <a:t>r</a:t>
            </a:r>
            <a:r>
              <a:t> = 0.437; </a:t>
            </a:r>
            <a:r>
              <a:rPr i="1"/>
              <a:t>p</a:t>
            </a:r>
            <a:r>
              <a:t> = 0.008 (one-tailed))</a:t>
            </a:r>
          </a:p>
          <a:p>
            <a:pPr lvl="1" marL="482666" indent="-166436" defTabSz="758951">
              <a:lnSpc>
                <a:spcPct val="150000"/>
              </a:lnSpc>
              <a:spcBef>
                <a:spcPts val="300"/>
              </a:spcBef>
              <a:buSzPct val="100000"/>
              <a:buChar char="•"/>
              <a:defRPr b="1" sz="1660">
                <a:solidFill>
                  <a:schemeClr val="accent1"/>
                </a:solidFill>
                <a:latin typeface="Arial"/>
                <a:ea typeface="Arial"/>
                <a:cs typeface="Arial"/>
                <a:sym typeface="Arial"/>
              </a:defRPr>
            </a:pPr>
            <a:r>
              <a:t>The results remain after controlling for age, height and IQ (</a:t>
            </a:r>
            <a:r>
              <a:rPr i="1"/>
              <a:t>r</a:t>
            </a:r>
            <a:r>
              <a:t> = 0.449; </a:t>
            </a:r>
            <a:r>
              <a:rPr i="1"/>
              <a:t>p</a:t>
            </a:r>
            <a:r>
              <a:t> = 0.009 (one-tailed)) </a:t>
            </a:r>
          </a:p>
          <a:p>
            <a:pPr lvl="1" marL="482666" indent="-166436" defTabSz="758951">
              <a:lnSpc>
                <a:spcPct val="150000"/>
              </a:lnSpc>
              <a:spcBef>
                <a:spcPts val="300"/>
              </a:spcBef>
              <a:buSzPct val="100000"/>
              <a:buChar char="•"/>
              <a:defRPr b="1" sz="1660">
                <a:solidFill>
                  <a:schemeClr val="accent1"/>
                </a:solidFill>
                <a:latin typeface="Arial"/>
                <a:ea typeface="Arial"/>
                <a:cs typeface="Arial"/>
                <a:sym typeface="Arial"/>
              </a:defRPr>
            </a:pPr>
            <a:r>
              <a:t>DF-total-correct correlated with scored goals made in two years (</a:t>
            </a:r>
            <a:r>
              <a:rPr i="1"/>
              <a:t>r </a:t>
            </a:r>
            <a:r>
              <a:t>= 0.349; </a:t>
            </a:r>
            <a:r>
              <a:rPr i="1"/>
              <a:t>p</a:t>
            </a:r>
            <a:r>
              <a:t> = 0.029 (one tailed))</a:t>
            </a:r>
          </a:p>
          <a:p>
            <a:pPr lvl="1" marL="482666" indent="-166436" defTabSz="758951">
              <a:lnSpc>
                <a:spcPct val="150000"/>
              </a:lnSpc>
              <a:spcBef>
                <a:spcPts val="300"/>
              </a:spcBef>
              <a:buSzPct val="100000"/>
              <a:buChar char="•"/>
              <a:defRPr b="1" sz="1660">
                <a:solidFill>
                  <a:schemeClr val="accent1"/>
                </a:solidFill>
                <a:latin typeface="Arial"/>
                <a:ea typeface="Arial"/>
                <a:cs typeface="Arial"/>
                <a:sym typeface="Arial"/>
              </a:defRPr>
            </a:pPr>
            <a:r>
              <a:t>There was no correlation with IQ and scored goals (-0.01; </a:t>
            </a:r>
            <a:r>
              <a:rPr i="1"/>
              <a:t>p</a:t>
            </a:r>
            <a:r>
              <a:t> = 0.48).</a:t>
            </a:r>
          </a:p>
        </p:txBody>
      </p:sp>
      <p:pic>
        <p:nvPicPr>
          <p:cNvPr id="399"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398">
                                            <p:bg/>
                                          </p:spTgt>
                                        </p:tgtEl>
                                        <p:attrNameLst>
                                          <p:attrName>style.visibility</p:attrName>
                                        </p:attrNameLst>
                                      </p:cBhvr>
                                      <p:to>
                                        <p:strVal val="visible"/>
                                      </p:to>
                                    </p:set>
                                    <p:anim calcmode="lin" valueType="num">
                                      <p:cBhvr>
                                        <p:cTn id="7" dur="1000" fill="hold"/>
                                        <p:tgtEl>
                                          <p:spTgt spid="398">
                                            <p:bg/>
                                          </p:spTgt>
                                        </p:tgtEl>
                                        <p:attrNameLst>
                                          <p:attrName>ppt_w</p:attrName>
                                        </p:attrNameLst>
                                      </p:cBhvr>
                                      <p:tavLst>
                                        <p:tav tm="0">
                                          <p:val>
                                            <p:fltVal val="0"/>
                                          </p:val>
                                        </p:tav>
                                        <p:tav tm="100000">
                                          <p:val>
                                            <p:strVal val="#ppt_w"/>
                                          </p:val>
                                        </p:tav>
                                      </p:tavLst>
                                    </p:anim>
                                    <p:anim calcmode="lin" valueType="num">
                                      <p:cBhvr>
                                        <p:cTn id="8" dur="1000" fill="hold"/>
                                        <p:tgtEl>
                                          <p:spTgt spid="398">
                                            <p:bg/>
                                          </p:spTgt>
                                        </p:tgtEl>
                                        <p:attrNameLst>
                                          <p:attrName>ppt_h</p:attrName>
                                        </p:attrNameLst>
                                      </p:cBhvr>
                                      <p:tavLst>
                                        <p:tav tm="0">
                                          <p:val>
                                            <p:fltVal val="0"/>
                                          </p:val>
                                        </p:tav>
                                        <p:tav tm="100000">
                                          <p:val>
                                            <p:strVal val="#ppt_h"/>
                                          </p:val>
                                        </p:tav>
                                      </p:tavLst>
                                    </p:anim>
                                    <p:anim calcmode="lin" valueType="num">
                                      <p:cBhvr>
                                        <p:cTn id="9" dur="1000" fill="hold"/>
                                        <p:tgtEl>
                                          <p:spTgt spid="398">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8">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398">
                                            <p:txEl>
                                              <p:pRg st="0" end="0"/>
                                            </p:txEl>
                                          </p:spTgt>
                                        </p:tgtEl>
                                        <p:attrNameLst>
                                          <p:attrName>style.visibility</p:attrName>
                                        </p:attrNameLst>
                                      </p:cBhvr>
                                      <p:to>
                                        <p:strVal val="visible"/>
                                      </p:to>
                                    </p:set>
                                    <p:anim calcmode="lin" valueType="num">
                                      <p:cBhvr>
                                        <p:cTn id="13" dur="1000" fill="hold"/>
                                        <p:tgtEl>
                                          <p:spTgt spid="39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9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398">
                                            <p:txEl>
                                              <p:pRg st="1" end="1"/>
                                            </p:txEl>
                                          </p:spTgt>
                                        </p:tgtEl>
                                        <p:attrNameLst>
                                          <p:attrName>style.visibility</p:attrName>
                                        </p:attrNameLst>
                                      </p:cBhvr>
                                      <p:to>
                                        <p:strVal val="visible"/>
                                      </p:to>
                                    </p:set>
                                    <p:anim calcmode="lin" valueType="num">
                                      <p:cBhvr>
                                        <p:cTn id="21" dur="1000" fill="hold"/>
                                        <p:tgtEl>
                                          <p:spTgt spid="39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9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398">
                                            <p:txEl>
                                              <p:pRg st="2" end="2"/>
                                            </p:txEl>
                                          </p:spTgt>
                                        </p:tgtEl>
                                        <p:attrNameLst>
                                          <p:attrName>style.visibility</p:attrName>
                                        </p:attrNameLst>
                                      </p:cBhvr>
                                      <p:to>
                                        <p:strVal val="visible"/>
                                      </p:to>
                                    </p:set>
                                    <p:anim calcmode="lin" valueType="num">
                                      <p:cBhvr>
                                        <p:cTn id="29" dur="1000" fill="hold"/>
                                        <p:tgtEl>
                                          <p:spTgt spid="398">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98">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398">
                                            <p:txEl>
                                              <p:pRg st="3" end="3"/>
                                            </p:txEl>
                                          </p:spTgt>
                                        </p:tgtEl>
                                        <p:attrNameLst>
                                          <p:attrName>style.visibility</p:attrName>
                                        </p:attrNameLst>
                                      </p:cBhvr>
                                      <p:to>
                                        <p:strVal val="visible"/>
                                      </p:to>
                                    </p:set>
                                    <p:anim calcmode="lin" valueType="num">
                                      <p:cBhvr>
                                        <p:cTn id="37" dur="1000" fill="hold"/>
                                        <p:tgtEl>
                                          <p:spTgt spid="398">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98">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8"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Shape 383"/>
          <p:cNvSpPr txBox="1"/>
          <p:nvPr>
            <p:ph type="title"/>
          </p:nvPr>
        </p:nvSpPr>
        <p:spPr>
          <a:xfrm>
            <a:off x="676638" y="1691578"/>
            <a:ext cx="8126752" cy="1395214"/>
          </a:xfrm>
          <a:prstGeom prst="rect">
            <a:avLst/>
          </a:prstGeom>
        </p:spPr>
        <p:txBody>
          <a:bodyPr/>
          <a:lstStyle/>
          <a:p>
            <a:pPr defTabSz="764437">
              <a:defRPr sz="2800"/>
            </a:pPr>
            <a:r>
              <a:t>STUDY II. </a:t>
            </a:r>
            <a:r>
              <a:rPr b="0" sz="1900"/>
              <a:t>Correlation with scored goals</a:t>
            </a:r>
          </a:p>
        </p:txBody>
      </p:sp>
      <p:sp>
        <p:nvSpPr>
          <p:cNvPr id="402"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3"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pic>
        <p:nvPicPr>
          <p:cNvPr id="404" name="Bild" descr="Bild"/>
          <p:cNvPicPr>
            <a:picLocks noChangeAspect="1"/>
          </p:cNvPicPr>
          <p:nvPr/>
        </p:nvPicPr>
        <p:blipFill>
          <a:blip r:embed="rId2">
            <a:extLst/>
          </a:blip>
          <a:stretch>
            <a:fillRect/>
          </a:stretch>
        </p:blipFill>
        <p:spPr>
          <a:xfrm>
            <a:off x="629393" y="3283293"/>
            <a:ext cx="3769819" cy="2941766"/>
          </a:xfrm>
          <a:prstGeom prst="rect">
            <a:avLst/>
          </a:prstGeom>
          <a:ln w="12700">
            <a:miter lim="400000"/>
          </a:ln>
        </p:spPr>
      </p:pic>
      <p:pic>
        <p:nvPicPr>
          <p:cNvPr id="405" name="Bild" descr="Bild"/>
          <p:cNvPicPr>
            <a:picLocks noChangeAspect="1"/>
          </p:cNvPicPr>
          <p:nvPr/>
        </p:nvPicPr>
        <p:blipFill>
          <a:blip r:embed="rId3">
            <a:extLst/>
          </a:blip>
          <a:stretch>
            <a:fillRect/>
          </a:stretch>
        </p:blipFill>
        <p:spPr>
          <a:xfrm>
            <a:off x="4691636" y="3283293"/>
            <a:ext cx="3844226" cy="2872530"/>
          </a:xfrm>
          <a:prstGeom prst="rect">
            <a:avLst/>
          </a:prstGeom>
          <a:ln w="12700">
            <a:miter lim="400000"/>
          </a:ln>
        </p:spPr>
      </p:pic>
      <p:sp>
        <p:nvSpPr>
          <p:cNvPr id="406" name="dWM"/>
          <p:cNvSpPr txBox="1"/>
          <p:nvPr/>
        </p:nvSpPr>
        <p:spPr>
          <a:xfrm>
            <a:off x="2195571" y="2856281"/>
            <a:ext cx="637463"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vl1pPr>
          </a:lstStyle>
          <a:p>
            <a:pPr/>
            <a:r>
              <a:t>dWM</a:t>
            </a:r>
          </a:p>
        </p:txBody>
      </p:sp>
      <p:sp>
        <p:nvSpPr>
          <p:cNvPr id="407" name="DF-total-correct"/>
          <p:cNvSpPr txBox="1"/>
          <p:nvPr/>
        </p:nvSpPr>
        <p:spPr>
          <a:xfrm>
            <a:off x="5767831" y="2856281"/>
            <a:ext cx="1691836"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vl1pPr>
          </a:lstStyle>
          <a:p>
            <a:pPr/>
            <a:r>
              <a:t>DF-total-correct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383"/>
          <p:cNvSpPr txBox="1"/>
          <p:nvPr>
            <p:ph type="title"/>
          </p:nvPr>
        </p:nvSpPr>
        <p:spPr>
          <a:xfrm>
            <a:off x="676638" y="1691578"/>
            <a:ext cx="8126752" cy="1395214"/>
          </a:xfrm>
          <a:prstGeom prst="rect">
            <a:avLst/>
          </a:prstGeom>
        </p:spPr>
        <p:txBody>
          <a:bodyPr/>
          <a:lstStyle/>
          <a:p>
            <a:pPr defTabSz="764437">
              <a:defRPr sz="2800"/>
            </a:pPr>
            <a:r>
              <a:t>STUDY II. </a:t>
            </a:r>
            <a:r>
              <a:rPr b="0" sz="1900"/>
              <a:t>Correlation with scored goals</a:t>
            </a:r>
          </a:p>
        </p:txBody>
      </p:sp>
      <p:sp>
        <p:nvSpPr>
          <p:cNvPr id="410"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1"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pic>
        <p:nvPicPr>
          <p:cNvPr id="412" name="Bild" descr="Bild"/>
          <p:cNvPicPr>
            <a:picLocks noChangeAspect="1"/>
          </p:cNvPicPr>
          <p:nvPr/>
        </p:nvPicPr>
        <p:blipFill>
          <a:blip r:embed="rId2">
            <a:extLst/>
          </a:blip>
          <a:stretch>
            <a:fillRect/>
          </a:stretch>
        </p:blipFill>
        <p:spPr>
          <a:xfrm>
            <a:off x="570636" y="3283293"/>
            <a:ext cx="3899984" cy="2872530"/>
          </a:xfrm>
          <a:prstGeom prst="rect">
            <a:avLst/>
          </a:prstGeom>
          <a:ln w="12700">
            <a:miter lim="400000"/>
          </a:ln>
        </p:spPr>
      </p:pic>
      <p:pic>
        <p:nvPicPr>
          <p:cNvPr id="413" name="Bild" descr="Bild"/>
          <p:cNvPicPr>
            <a:picLocks noChangeAspect="1"/>
          </p:cNvPicPr>
          <p:nvPr/>
        </p:nvPicPr>
        <p:blipFill>
          <a:blip r:embed="rId3">
            <a:extLst/>
          </a:blip>
          <a:stretch>
            <a:fillRect/>
          </a:stretch>
        </p:blipFill>
        <p:spPr>
          <a:xfrm>
            <a:off x="4751424" y="3344869"/>
            <a:ext cx="3617259" cy="2872530"/>
          </a:xfrm>
          <a:prstGeom prst="rect">
            <a:avLst/>
          </a:prstGeom>
          <a:ln w="12700">
            <a:miter lim="400000"/>
          </a:ln>
        </p:spPr>
      </p:pic>
      <p:sp>
        <p:nvSpPr>
          <p:cNvPr id="414" name="Composite"/>
          <p:cNvSpPr txBox="1"/>
          <p:nvPr/>
        </p:nvSpPr>
        <p:spPr>
          <a:xfrm>
            <a:off x="1922230" y="2867672"/>
            <a:ext cx="1196796"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vl1pPr>
          </a:lstStyle>
          <a:p>
            <a:pPr/>
            <a:r>
              <a:t>Composite</a:t>
            </a:r>
          </a:p>
        </p:txBody>
      </p:sp>
      <p:sp>
        <p:nvSpPr>
          <p:cNvPr id="415" name="”IQ”"/>
          <p:cNvSpPr txBox="1"/>
          <p:nvPr/>
        </p:nvSpPr>
        <p:spPr>
          <a:xfrm>
            <a:off x="6387323" y="2867672"/>
            <a:ext cx="497713"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800"/>
            </a:lvl1pPr>
          </a:lstStyle>
          <a:p>
            <a:pPr/>
            <a:r>
              <a:t>”IQ”</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hape 383"/>
          <p:cNvSpPr txBox="1"/>
          <p:nvPr>
            <p:ph type="title"/>
          </p:nvPr>
        </p:nvSpPr>
        <p:spPr>
          <a:xfrm>
            <a:off x="665247" y="1430686"/>
            <a:ext cx="8126752" cy="1395213"/>
          </a:xfrm>
          <a:prstGeom prst="rect">
            <a:avLst/>
          </a:prstGeom>
        </p:spPr>
        <p:txBody>
          <a:bodyPr/>
          <a:lstStyle>
            <a:lvl1pPr defTabSz="764437">
              <a:defRPr sz="2800"/>
            </a:lvl1pPr>
          </a:lstStyle>
          <a:p>
            <a:pPr/>
            <a:r>
              <a:t>STUDY III.</a:t>
            </a:r>
          </a:p>
        </p:txBody>
      </p:sp>
      <p:sp>
        <p:nvSpPr>
          <p:cNvPr id="418"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9"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20" name="51 players…"/>
          <p:cNvSpPr txBox="1"/>
          <p:nvPr/>
        </p:nvSpPr>
        <p:spPr>
          <a:xfrm>
            <a:off x="344528" y="2714127"/>
            <a:ext cx="6908636" cy="259737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58265" indent="-192505" defTabSz="877823">
              <a:lnSpc>
                <a:spcPct val="150000"/>
              </a:lnSpc>
              <a:spcBef>
                <a:spcPts val="300"/>
              </a:spcBef>
              <a:buSzPct val="100000"/>
              <a:buChar char="•"/>
              <a:defRPr b="1" sz="1919">
                <a:solidFill>
                  <a:schemeClr val="accent1"/>
                </a:solidFill>
                <a:latin typeface="Arial"/>
                <a:ea typeface="Arial"/>
                <a:cs typeface="Arial"/>
                <a:sym typeface="Arial"/>
              </a:defRPr>
            </a:pPr>
            <a:r>
              <a:t>51 players</a:t>
            </a:r>
          </a:p>
          <a:p>
            <a:pPr lvl="1" marL="558265" indent="-192505" defTabSz="877823">
              <a:lnSpc>
                <a:spcPct val="150000"/>
              </a:lnSpc>
              <a:spcBef>
                <a:spcPts val="300"/>
              </a:spcBef>
              <a:buSzPct val="100000"/>
              <a:buChar char="•"/>
              <a:defRPr b="1" sz="1919">
                <a:solidFill>
                  <a:schemeClr val="accent1"/>
                </a:solidFill>
                <a:latin typeface="Arial"/>
                <a:ea typeface="Arial"/>
                <a:cs typeface="Arial"/>
                <a:sym typeface="Arial"/>
              </a:defRPr>
            </a:pPr>
            <a:r>
              <a:t>28 national team players, 23 ”only” elite players (played in same teams)</a:t>
            </a:r>
          </a:p>
          <a:p>
            <a:pPr lvl="1" marL="558265" indent="-192505" defTabSz="877823">
              <a:lnSpc>
                <a:spcPct val="150000"/>
              </a:lnSpc>
              <a:spcBef>
                <a:spcPts val="300"/>
              </a:spcBef>
              <a:buSzPct val="100000"/>
              <a:buChar char="•"/>
              <a:defRPr b="1" sz="1919">
                <a:solidFill>
                  <a:schemeClr val="accent1"/>
                </a:solidFill>
                <a:latin typeface="Arial"/>
                <a:ea typeface="Arial"/>
                <a:cs typeface="Arial"/>
                <a:sym typeface="Arial"/>
              </a:defRPr>
            </a:pPr>
            <a:r>
              <a:t>19 males, 32 females (Some of which were considered to be the best in the world at the time) </a:t>
            </a:r>
          </a:p>
          <a:p>
            <a:pPr lvl="1" marL="558265" indent="-192505" defTabSz="877823">
              <a:lnSpc>
                <a:spcPct val="150000"/>
              </a:lnSpc>
              <a:spcBef>
                <a:spcPts val="300"/>
              </a:spcBef>
              <a:buSzPct val="100000"/>
              <a:buChar char="•"/>
              <a:defRPr b="1" sz="1919">
                <a:solidFill>
                  <a:schemeClr val="accent1"/>
                </a:solidFill>
                <a:latin typeface="Arial"/>
                <a:ea typeface="Arial"/>
                <a:cs typeface="Arial"/>
                <a:sym typeface="Arial"/>
              </a:defRPr>
            </a:pPr>
            <a:r>
              <a:t>Represented 14 nations</a:t>
            </a:r>
          </a:p>
        </p:txBody>
      </p:sp>
      <p:pic>
        <p:nvPicPr>
          <p:cNvPr id="421"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20">
                                            <p:bg/>
                                          </p:spTgt>
                                        </p:tgtEl>
                                        <p:attrNameLst>
                                          <p:attrName>style.visibility</p:attrName>
                                        </p:attrNameLst>
                                      </p:cBhvr>
                                      <p:to>
                                        <p:strVal val="visible"/>
                                      </p:to>
                                    </p:set>
                                    <p:anim calcmode="lin" valueType="num">
                                      <p:cBhvr>
                                        <p:cTn id="7" dur="1000" fill="hold"/>
                                        <p:tgtEl>
                                          <p:spTgt spid="420">
                                            <p:bg/>
                                          </p:spTgt>
                                        </p:tgtEl>
                                        <p:attrNameLst>
                                          <p:attrName>ppt_w</p:attrName>
                                        </p:attrNameLst>
                                      </p:cBhvr>
                                      <p:tavLst>
                                        <p:tav tm="0">
                                          <p:val>
                                            <p:fltVal val="0"/>
                                          </p:val>
                                        </p:tav>
                                        <p:tav tm="100000">
                                          <p:val>
                                            <p:strVal val="#ppt_w"/>
                                          </p:val>
                                        </p:tav>
                                      </p:tavLst>
                                    </p:anim>
                                    <p:anim calcmode="lin" valueType="num">
                                      <p:cBhvr>
                                        <p:cTn id="8" dur="1000" fill="hold"/>
                                        <p:tgtEl>
                                          <p:spTgt spid="420">
                                            <p:bg/>
                                          </p:spTgt>
                                        </p:tgtEl>
                                        <p:attrNameLst>
                                          <p:attrName>ppt_h</p:attrName>
                                        </p:attrNameLst>
                                      </p:cBhvr>
                                      <p:tavLst>
                                        <p:tav tm="0">
                                          <p:val>
                                            <p:fltVal val="0"/>
                                          </p:val>
                                        </p:tav>
                                        <p:tav tm="100000">
                                          <p:val>
                                            <p:strVal val="#ppt_h"/>
                                          </p:val>
                                        </p:tav>
                                      </p:tavLst>
                                    </p:anim>
                                    <p:anim calcmode="lin" valueType="num">
                                      <p:cBhvr>
                                        <p:cTn id="9" dur="1000" fill="hold"/>
                                        <p:tgtEl>
                                          <p:spTgt spid="420">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0">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20">
                                            <p:txEl>
                                              <p:pRg st="0" end="0"/>
                                            </p:txEl>
                                          </p:spTgt>
                                        </p:tgtEl>
                                        <p:attrNameLst>
                                          <p:attrName>style.visibility</p:attrName>
                                        </p:attrNameLst>
                                      </p:cBhvr>
                                      <p:to>
                                        <p:strVal val="visible"/>
                                      </p:to>
                                    </p:set>
                                    <p:anim calcmode="lin" valueType="num">
                                      <p:cBhvr>
                                        <p:cTn id="13" dur="1000" fill="hold"/>
                                        <p:tgtEl>
                                          <p:spTgt spid="42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2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2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2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20">
                                            <p:txEl>
                                              <p:pRg st="1" end="1"/>
                                            </p:txEl>
                                          </p:spTgt>
                                        </p:tgtEl>
                                        <p:attrNameLst>
                                          <p:attrName>style.visibility</p:attrName>
                                        </p:attrNameLst>
                                      </p:cBhvr>
                                      <p:to>
                                        <p:strVal val="visible"/>
                                      </p:to>
                                    </p:set>
                                    <p:anim calcmode="lin" valueType="num">
                                      <p:cBhvr>
                                        <p:cTn id="21" dur="1000" fill="hold"/>
                                        <p:tgtEl>
                                          <p:spTgt spid="420">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20">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2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2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420">
                                            <p:txEl>
                                              <p:pRg st="2" end="2"/>
                                            </p:txEl>
                                          </p:spTgt>
                                        </p:tgtEl>
                                        <p:attrNameLst>
                                          <p:attrName>style.visibility</p:attrName>
                                        </p:attrNameLst>
                                      </p:cBhvr>
                                      <p:to>
                                        <p:strVal val="visible"/>
                                      </p:to>
                                    </p:set>
                                    <p:anim calcmode="lin" valueType="num">
                                      <p:cBhvr>
                                        <p:cTn id="29" dur="1000" fill="hold"/>
                                        <p:tgtEl>
                                          <p:spTgt spid="420">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20">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2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420">
                                            <p:txEl>
                                              <p:pRg st="3" end="3"/>
                                            </p:txEl>
                                          </p:spTgt>
                                        </p:tgtEl>
                                        <p:attrNameLst>
                                          <p:attrName>style.visibility</p:attrName>
                                        </p:attrNameLst>
                                      </p:cBhvr>
                                      <p:to>
                                        <p:strVal val="visible"/>
                                      </p:to>
                                    </p:set>
                                    <p:anim calcmode="lin" valueType="num">
                                      <p:cBhvr>
                                        <p:cTn id="37" dur="1000" fill="hold"/>
                                        <p:tgtEl>
                                          <p:spTgt spid="420">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20">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2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2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0"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383"/>
          <p:cNvSpPr txBox="1"/>
          <p:nvPr>
            <p:ph type="title"/>
          </p:nvPr>
        </p:nvSpPr>
        <p:spPr>
          <a:xfrm>
            <a:off x="665247" y="1430686"/>
            <a:ext cx="8126752" cy="1395213"/>
          </a:xfrm>
          <a:prstGeom prst="rect">
            <a:avLst/>
          </a:prstGeom>
        </p:spPr>
        <p:txBody>
          <a:bodyPr/>
          <a:lstStyle>
            <a:lvl1pPr defTabSz="764437">
              <a:defRPr sz="2800"/>
            </a:lvl1pPr>
          </a:lstStyle>
          <a:p>
            <a:pPr/>
            <a:r>
              <a:t>STUDY III.</a:t>
            </a:r>
          </a:p>
        </p:txBody>
      </p:sp>
      <p:sp>
        <p:nvSpPr>
          <p:cNvPr id="424"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5"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26" name="National team players significantly outperformed elite players in DF-total-correct (t(42.67) = 2.48, p = 0.017, Cohen’s d = 0.71)…"/>
          <p:cNvSpPr txBox="1"/>
          <p:nvPr/>
        </p:nvSpPr>
        <p:spPr>
          <a:xfrm>
            <a:off x="295481" y="2516370"/>
            <a:ext cx="6891924" cy="38505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National team players significantly outperformed elite players in DF-total-correct (</a:t>
            </a:r>
            <a:r>
              <a:rPr i="1"/>
              <a:t>t</a:t>
            </a:r>
            <a:r>
              <a:t>(42.67) = 2.48, </a:t>
            </a:r>
            <a:r>
              <a:rPr i="1"/>
              <a:t>p </a:t>
            </a:r>
            <a:r>
              <a:t>= 0.017, Cohen’s </a:t>
            </a:r>
            <a:r>
              <a:rPr i="1"/>
              <a:t>d</a:t>
            </a:r>
            <a:r>
              <a:t> = 0.71)</a:t>
            </a:r>
          </a:p>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The results remained after adjustment for process-speed, short-term memory, sex, and age (</a:t>
            </a:r>
            <a:r>
              <a:rPr i="1"/>
              <a:t>F</a:t>
            </a:r>
            <a:r>
              <a:t>(1,45) = 5.96, </a:t>
            </a:r>
            <a:r>
              <a:rPr i="1"/>
              <a:t>p </a:t>
            </a:r>
            <a:r>
              <a:t>= 0.019, Cohen’s d=0.73) </a:t>
            </a:r>
          </a:p>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Number of made assists, in one year, correlated significantly with the results of DF-total-correct (</a:t>
            </a:r>
            <a:r>
              <a:rPr i="1"/>
              <a:t>F</a:t>
            </a:r>
            <a:r>
              <a:t>(1,40) = 4.94, </a:t>
            </a:r>
            <a:r>
              <a:rPr i="1"/>
              <a:t>p </a:t>
            </a:r>
            <a:r>
              <a:t>= 0.032 Cohen’s </a:t>
            </a:r>
            <a:r>
              <a:rPr i="1"/>
              <a:t>d </a:t>
            </a:r>
            <a:r>
              <a:t>= 0.70), Adjustments were made for age, position, sex, and lower level of cognition.</a:t>
            </a:r>
          </a:p>
        </p:txBody>
      </p:sp>
      <p:pic>
        <p:nvPicPr>
          <p:cNvPr id="427"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26">
                                            <p:bg/>
                                          </p:spTgt>
                                        </p:tgtEl>
                                        <p:attrNameLst>
                                          <p:attrName>style.visibility</p:attrName>
                                        </p:attrNameLst>
                                      </p:cBhvr>
                                      <p:to>
                                        <p:strVal val="visible"/>
                                      </p:to>
                                    </p:set>
                                    <p:anim calcmode="lin" valueType="num">
                                      <p:cBhvr>
                                        <p:cTn id="7" dur="1000" fill="hold"/>
                                        <p:tgtEl>
                                          <p:spTgt spid="426">
                                            <p:bg/>
                                          </p:spTgt>
                                        </p:tgtEl>
                                        <p:attrNameLst>
                                          <p:attrName>ppt_w</p:attrName>
                                        </p:attrNameLst>
                                      </p:cBhvr>
                                      <p:tavLst>
                                        <p:tav tm="0">
                                          <p:val>
                                            <p:fltVal val="0"/>
                                          </p:val>
                                        </p:tav>
                                        <p:tav tm="100000">
                                          <p:val>
                                            <p:strVal val="#ppt_w"/>
                                          </p:val>
                                        </p:tav>
                                      </p:tavLst>
                                    </p:anim>
                                    <p:anim calcmode="lin" valueType="num">
                                      <p:cBhvr>
                                        <p:cTn id="8" dur="1000" fill="hold"/>
                                        <p:tgtEl>
                                          <p:spTgt spid="426">
                                            <p:bg/>
                                          </p:spTgt>
                                        </p:tgtEl>
                                        <p:attrNameLst>
                                          <p:attrName>ppt_h</p:attrName>
                                        </p:attrNameLst>
                                      </p:cBhvr>
                                      <p:tavLst>
                                        <p:tav tm="0">
                                          <p:val>
                                            <p:fltVal val="0"/>
                                          </p:val>
                                        </p:tav>
                                        <p:tav tm="100000">
                                          <p:val>
                                            <p:strVal val="#ppt_h"/>
                                          </p:val>
                                        </p:tav>
                                      </p:tavLst>
                                    </p:anim>
                                    <p:anim calcmode="lin" valueType="num">
                                      <p:cBhvr>
                                        <p:cTn id="9" dur="1000" fill="hold"/>
                                        <p:tgtEl>
                                          <p:spTgt spid="42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6">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26">
                                            <p:txEl>
                                              <p:pRg st="0" end="0"/>
                                            </p:txEl>
                                          </p:spTgt>
                                        </p:tgtEl>
                                        <p:attrNameLst>
                                          <p:attrName>style.visibility</p:attrName>
                                        </p:attrNameLst>
                                      </p:cBhvr>
                                      <p:to>
                                        <p:strVal val="visible"/>
                                      </p:to>
                                    </p:set>
                                    <p:anim calcmode="lin" valueType="num">
                                      <p:cBhvr>
                                        <p:cTn id="13" dur="1000" fill="hold"/>
                                        <p:tgtEl>
                                          <p:spTgt spid="42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2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2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2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26">
                                            <p:txEl>
                                              <p:pRg st="1" end="1"/>
                                            </p:txEl>
                                          </p:spTgt>
                                        </p:tgtEl>
                                        <p:attrNameLst>
                                          <p:attrName>style.visibility</p:attrName>
                                        </p:attrNameLst>
                                      </p:cBhvr>
                                      <p:to>
                                        <p:strVal val="visible"/>
                                      </p:to>
                                    </p:set>
                                    <p:anim calcmode="lin" valueType="num">
                                      <p:cBhvr>
                                        <p:cTn id="21" dur="1000" fill="hold"/>
                                        <p:tgtEl>
                                          <p:spTgt spid="42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2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2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2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426">
                                            <p:txEl>
                                              <p:pRg st="2" end="2"/>
                                            </p:txEl>
                                          </p:spTgt>
                                        </p:tgtEl>
                                        <p:attrNameLst>
                                          <p:attrName>style.visibility</p:attrName>
                                        </p:attrNameLst>
                                      </p:cBhvr>
                                      <p:to>
                                        <p:strVal val="visible"/>
                                      </p:to>
                                    </p:set>
                                    <p:anim calcmode="lin" valueType="num">
                                      <p:cBhvr>
                                        <p:cTn id="29" dur="1000" fill="hold"/>
                                        <p:tgtEl>
                                          <p:spTgt spid="426">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26">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2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6"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383"/>
          <p:cNvSpPr txBox="1"/>
          <p:nvPr>
            <p:ph type="title"/>
          </p:nvPr>
        </p:nvSpPr>
        <p:spPr>
          <a:xfrm>
            <a:off x="665247" y="1457487"/>
            <a:ext cx="8126752" cy="1395214"/>
          </a:xfrm>
          <a:prstGeom prst="rect">
            <a:avLst/>
          </a:prstGeom>
        </p:spPr>
        <p:txBody>
          <a:bodyPr/>
          <a:lstStyle/>
          <a:p>
            <a:pPr defTabSz="764437">
              <a:defRPr sz="2800"/>
            </a:pPr>
            <a:r>
              <a:t>STUDY III. </a:t>
            </a:r>
            <a:r>
              <a:rPr b="0" sz="1600"/>
              <a:t>DF correlated significantly with game intelligence </a:t>
            </a:r>
            <a:r>
              <a:rPr b="0" i="1" sz="1600"/>
              <a:t>r </a:t>
            </a:r>
            <a:r>
              <a:rPr b="0" sz="1600"/>
              <a:t>=0.37, </a:t>
            </a:r>
            <a:r>
              <a:rPr b="0" i="1" sz="1600"/>
              <a:t>p</a:t>
            </a:r>
            <a:r>
              <a:rPr b="0" sz="1600"/>
              <a:t> = 0.008</a:t>
            </a:r>
          </a:p>
        </p:txBody>
      </p:sp>
      <p:sp>
        <p:nvSpPr>
          <p:cNvPr id="430"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1"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pic>
        <p:nvPicPr>
          <p:cNvPr id="432" name="Bild" descr="Bild"/>
          <p:cNvPicPr>
            <a:picLocks noChangeAspect="1"/>
          </p:cNvPicPr>
          <p:nvPr/>
        </p:nvPicPr>
        <p:blipFill>
          <a:blip r:embed="rId2">
            <a:extLst/>
          </a:blip>
          <a:stretch>
            <a:fillRect/>
          </a:stretch>
        </p:blipFill>
        <p:spPr>
          <a:xfrm>
            <a:off x="1304125" y="3037012"/>
            <a:ext cx="6622367" cy="30865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383"/>
          <p:cNvSpPr txBox="1"/>
          <p:nvPr>
            <p:ph type="title"/>
          </p:nvPr>
        </p:nvSpPr>
        <p:spPr>
          <a:xfrm>
            <a:off x="665247" y="1457487"/>
            <a:ext cx="8126752" cy="1395214"/>
          </a:xfrm>
          <a:prstGeom prst="rect">
            <a:avLst/>
          </a:prstGeom>
        </p:spPr>
        <p:txBody>
          <a:bodyPr/>
          <a:lstStyle/>
          <a:p>
            <a:pPr defTabSz="764437">
              <a:defRPr sz="2800"/>
            </a:pPr>
            <a:r>
              <a:t>STUDY III. </a:t>
            </a:r>
            <a:r>
              <a:rPr b="0" sz="1600"/>
              <a:t>DF3 correlated significantly with game intelligence </a:t>
            </a:r>
            <a:r>
              <a:rPr b="0" i="1" sz="1600"/>
              <a:t>r </a:t>
            </a:r>
            <a:r>
              <a:rPr b="0" sz="1600"/>
              <a:t>= 0.37, </a:t>
            </a:r>
            <a:r>
              <a:rPr b="0" i="1" sz="1600"/>
              <a:t>p</a:t>
            </a:r>
            <a:r>
              <a:rPr b="0" sz="1600"/>
              <a:t> = 0.008</a:t>
            </a:r>
          </a:p>
        </p:txBody>
      </p:sp>
      <p:sp>
        <p:nvSpPr>
          <p:cNvPr id="435"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6"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pic>
        <p:nvPicPr>
          <p:cNvPr id="437" name="Bild" descr="Bild"/>
          <p:cNvPicPr>
            <a:picLocks noChangeAspect="1"/>
          </p:cNvPicPr>
          <p:nvPr/>
        </p:nvPicPr>
        <p:blipFill>
          <a:blip r:embed="rId2">
            <a:extLst/>
          </a:blip>
          <a:stretch>
            <a:fillRect/>
          </a:stretch>
        </p:blipFill>
        <p:spPr>
          <a:xfrm>
            <a:off x="1602703" y="2610524"/>
            <a:ext cx="5938594" cy="38396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383"/>
          <p:cNvSpPr txBox="1"/>
          <p:nvPr>
            <p:ph type="title"/>
          </p:nvPr>
        </p:nvSpPr>
        <p:spPr>
          <a:xfrm>
            <a:off x="665247" y="1430686"/>
            <a:ext cx="8126752" cy="1395213"/>
          </a:xfrm>
          <a:prstGeom prst="rect">
            <a:avLst/>
          </a:prstGeom>
        </p:spPr>
        <p:txBody>
          <a:bodyPr/>
          <a:lstStyle>
            <a:lvl1pPr defTabSz="764437">
              <a:defRPr sz="2800"/>
            </a:lvl1pPr>
          </a:lstStyle>
          <a:p>
            <a:pPr/>
            <a:r>
              <a:t>STUDY IV.</a:t>
            </a:r>
          </a:p>
        </p:txBody>
      </p:sp>
      <p:sp>
        <p:nvSpPr>
          <p:cNvPr id="440"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1"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42" name="Part 1.…"/>
          <p:cNvSpPr txBox="1"/>
          <p:nvPr/>
        </p:nvSpPr>
        <p:spPr>
          <a:xfrm>
            <a:off x="284089" y="3177060"/>
            <a:ext cx="4244344" cy="25130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81526" indent="-200526">
              <a:lnSpc>
                <a:spcPct val="150000"/>
              </a:lnSpc>
              <a:spcBef>
                <a:spcPts val="400"/>
              </a:spcBef>
              <a:buSzPct val="100000"/>
              <a:buChar char="•"/>
              <a:defRPr b="1" sz="2000">
                <a:solidFill>
                  <a:schemeClr val="accent1"/>
                </a:solidFill>
                <a:latin typeface="Arial"/>
                <a:ea typeface="Arial"/>
                <a:cs typeface="Arial"/>
                <a:sym typeface="Arial"/>
              </a:defRPr>
            </a:pPr>
            <a:r>
              <a:t>Part 1.</a:t>
            </a:r>
          </a:p>
          <a:p>
            <a:pPr lvl="2" marL="962526" indent="-200526">
              <a:lnSpc>
                <a:spcPct val="150000"/>
              </a:lnSpc>
              <a:spcBef>
                <a:spcPts val="400"/>
              </a:spcBef>
              <a:buSzPct val="100000"/>
              <a:buChar char="•"/>
              <a:defRPr b="1" sz="2000">
                <a:solidFill>
                  <a:schemeClr val="accent1"/>
                </a:solidFill>
                <a:latin typeface="Arial"/>
                <a:ea typeface="Arial"/>
                <a:cs typeface="Arial"/>
                <a:sym typeface="Arial"/>
              </a:defRPr>
            </a:pPr>
            <a:r>
              <a:t>75 police officers</a:t>
            </a:r>
          </a:p>
          <a:p>
            <a:pPr lvl="2" marL="962526" indent="-200526">
              <a:lnSpc>
                <a:spcPct val="150000"/>
              </a:lnSpc>
              <a:spcBef>
                <a:spcPts val="400"/>
              </a:spcBef>
              <a:buSzPct val="100000"/>
              <a:buChar char="•"/>
              <a:defRPr b="1" sz="2000">
                <a:solidFill>
                  <a:schemeClr val="accent1"/>
                </a:solidFill>
                <a:latin typeface="Arial"/>
                <a:ea typeface="Arial"/>
                <a:cs typeface="Arial"/>
                <a:sym typeface="Arial"/>
              </a:defRPr>
            </a:pPr>
            <a:r>
              <a:t>45 NI applicants </a:t>
            </a:r>
          </a:p>
          <a:p>
            <a:pPr lvl="2" marL="962526" indent="-200526">
              <a:lnSpc>
                <a:spcPct val="150000"/>
              </a:lnSpc>
              <a:spcBef>
                <a:spcPts val="400"/>
              </a:spcBef>
              <a:buSzPct val="100000"/>
              <a:buChar char="•"/>
              <a:defRPr b="1" sz="2000">
                <a:solidFill>
                  <a:schemeClr val="accent1"/>
                </a:solidFill>
                <a:latin typeface="Arial"/>
                <a:ea typeface="Arial"/>
                <a:cs typeface="Arial"/>
                <a:sym typeface="Arial"/>
              </a:defRPr>
            </a:pPr>
            <a:r>
              <a:t>30 Police officer trainees</a:t>
            </a:r>
          </a:p>
        </p:txBody>
      </p:sp>
      <p:sp>
        <p:nvSpPr>
          <p:cNvPr id="443" name="Part 2…"/>
          <p:cNvSpPr txBox="1"/>
          <p:nvPr/>
        </p:nvSpPr>
        <p:spPr>
          <a:xfrm>
            <a:off x="4341054" y="3177060"/>
            <a:ext cx="4433321" cy="25130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81526" indent="-200526">
              <a:lnSpc>
                <a:spcPct val="150000"/>
              </a:lnSpc>
              <a:spcBef>
                <a:spcPts val="400"/>
              </a:spcBef>
              <a:buSzPct val="100000"/>
              <a:buChar char="•"/>
              <a:defRPr b="1" sz="2000">
                <a:solidFill>
                  <a:schemeClr val="accent1"/>
                </a:solidFill>
                <a:latin typeface="Arial"/>
                <a:ea typeface="Arial"/>
                <a:cs typeface="Arial"/>
                <a:sym typeface="Arial"/>
              </a:defRPr>
            </a:pPr>
            <a:r>
              <a:t>Part 2</a:t>
            </a:r>
          </a:p>
          <a:p>
            <a:pPr lvl="2" marL="962526" indent="-200526">
              <a:lnSpc>
                <a:spcPct val="150000"/>
              </a:lnSpc>
              <a:spcBef>
                <a:spcPts val="400"/>
              </a:spcBef>
              <a:buSzPct val="100000"/>
              <a:buChar char="•"/>
              <a:defRPr b="1" sz="2000">
                <a:solidFill>
                  <a:schemeClr val="accent1"/>
                </a:solidFill>
                <a:latin typeface="Arial"/>
                <a:ea typeface="Arial"/>
                <a:cs typeface="Arial"/>
                <a:sym typeface="Arial"/>
              </a:defRPr>
            </a:pPr>
            <a:r>
              <a:t>Re-test of NI applicant  under extreme field conditions</a:t>
            </a:r>
          </a:p>
        </p:txBody>
      </p:sp>
      <p:grpSp>
        <p:nvGrpSpPr>
          <p:cNvPr id="446" name="Nationella instasstyrkan.jpg"/>
          <p:cNvGrpSpPr/>
          <p:nvPr/>
        </p:nvGrpSpPr>
        <p:grpSpPr>
          <a:xfrm rot="408552">
            <a:off x="6588169" y="4992253"/>
            <a:ext cx="1898819" cy="1561730"/>
            <a:chOff x="0" y="0"/>
            <a:chExt cx="1898818" cy="1561729"/>
          </a:xfrm>
        </p:grpSpPr>
        <p:pic>
          <p:nvPicPr>
            <p:cNvPr id="445" name="Nationella instasstyrkan.jpg" descr="Nationella instasstyrkan.jpg"/>
            <p:cNvPicPr>
              <a:picLocks noChangeAspect="1"/>
            </p:cNvPicPr>
            <p:nvPr/>
          </p:nvPicPr>
          <p:blipFill>
            <a:blip r:embed="rId2">
              <a:extLst/>
            </a:blip>
            <a:stretch>
              <a:fillRect/>
            </a:stretch>
          </p:blipFill>
          <p:spPr>
            <a:xfrm>
              <a:off x="203199" y="203200"/>
              <a:ext cx="1492420" cy="1117230"/>
            </a:xfrm>
            <a:prstGeom prst="rect">
              <a:avLst/>
            </a:prstGeom>
            <a:ln>
              <a:noFill/>
            </a:ln>
            <a:effectLst/>
          </p:spPr>
        </p:pic>
        <p:pic>
          <p:nvPicPr>
            <p:cNvPr id="444" name="Nationella instasstyrkan.jpg" descr="Nationella instasstyrkan.jpg"/>
            <p:cNvPicPr>
              <a:picLocks noChangeAspect="0"/>
            </p:cNvPicPr>
            <p:nvPr/>
          </p:nvPicPr>
          <p:blipFill>
            <a:blip r:embed="rId3">
              <a:extLst/>
            </a:blip>
            <a:stretch>
              <a:fillRect/>
            </a:stretch>
          </p:blipFill>
          <p:spPr>
            <a:xfrm>
              <a:off x="-1" y="0"/>
              <a:ext cx="1898820" cy="156173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42">
                                            <p:bg/>
                                          </p:spTgt>
                                        </p:tgtEl>
                                        <p:attrNameLst>
                                          <p:attrName>style.visibility</p:attrName>
                                        </p:attrNameLst>
                                      </p:cBhvr>
                                      <p:to>
                                        <p:strVal val="visible"/>
                                      </p:to>
                                    </p:set>
                                    <p:anim calcmode="lin" valueType="num">
                                      <p:cBhvr>
                                        <p:cTn id="7" dur="1000" fill="hold"/>
                                        <p:tgtEl>
                                          <p:spTgt spid="442">
                                            <p:bg/>
                                          </p:spTgt>
                                        </p:tgtEl>
                                        <p:attrNameLst>
                                          <p:attrName>ppt_w</p:attrName>
                                        </p:attrNameLst>
                                      </p:cBhvr>
                                      <p:tavLst>
                                        <p:tav tm="0">
                                          <p:val>
                                            <p:fltVal val="0"/>
                                          </p:val>
                                        </p:tav>
                                        <p:tav tm="100000">
                                          <p:val>
                                            <p:strVal val="#ppt_w"/>
                                          </p:val>
                                        </p:tav>
                                      </p:tavLst>
                                    </p:anim>
                                    <p:anim calcmode="lin" valueType="num">
                                      <p:cBhvr>
                                        <p:cTn id="8" dur="1000" fill="hold"/>
                                        <p:tgtEl>
                                          <p:spTgt spid="442">
                                            <p:bg/>
                                          </p:spTgt>
                                        </p:tgtEl>
                                        <p:attrNameLst>
                                          <p:attrName>ppt_h</p:attrName>
                                        </p:attrNameLst>
                                      </p:cBhvr>
                                      <p:tavLst>
                                        <p:tav tm="0">
                                          <p:val>
                                            <p:fltVal val="0"/>
                                          </p:val>
                                        </p:tav>
                                        <p:tav tm="100000">
                                          <p:val>
                                            <p:strVal val="#ppt_h"/>
                                          </p:val>
                                        </p:tav>
                                      </p:tavLst>
                                    </p:anim>
                                    <p:anim calcmode="lin" valueType="num">
                                      <p:cBhvr>
                                        <p:cTn id="9" dur="1000" fill="hold"/>
                                        <p:tgtEl>
                                          <p:spTgt spid="44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2">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42">
                                            <p:txEl>
                                              <p:pRg st="0" end="0"/>
                                            </p:txEl>
                                          </p:spTgt>
                                        </p:tgtEl>
                                        <p:attrNameLst>
                                          <p:attrName>style.visibility</p:attrName>
                                        </p:attrNameLst>
                                      </p:cBhvr>
                                      <p:to>
                                        <p:strVal val="visible"/>
                                      </p:to>
                                    </p:set>
                                    <p:anim calcmode="lin" valueType="num">
                                      <p:cBhvr>
                                        <p:cTn id="13" dur="1000" fill="hold"/>
                                        <p:tgtEl>
                                          <p:spTgt spid="44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4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4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4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42">
                                            <p:txEl>
                                              <p:pRg st="1" end="1"/>
                                            </p:txEl>
                                          </p:spTgt>
                                        </p:tgtEl>
                                        <p:attrNameLst>
                                          <p:attrName>style.visibility</p:attrName>
                                        </p:attrNameLst>
                                      </p:cBhvr>
                                      <p:to>
                                        <p:strVal val="visible"/>
                                      </p:to>
                                    </p:set>
                                    <p:anim calcmode="lin" valueType="num">
                                      <p:cBhvr>
                                        <p:cTn id="21" dur="1000" fill="hold"/>
                                        <p:tgtEl>
                                          <p:spTgt spid="44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4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4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4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442">
                                            <p:txEl>
                                              <p:pRg st="2" end="2"/>
                                            </p:txEl>
                                          </p:spTgt>
                                        </p:tgtEl>
                                        <p:attrNameLst>
                                          <p:attrName>style.visibility</p:attrName>
                                        </p:attrNameLst>
                                      </p:cBhvr>
                                      <p:to>
                                        <p:strVal val="visible"/>
                                      </p:to>
                                    </p:set>
                                    <p:anim calcmode="lin" valueType="num">
                                      <p:cBhvr>
                                        <p:cTn id="29" dur="1000" fill="hold"/>
                                        <p:tgtEl>
                                          <p:spTgt spid="44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42">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4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4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442">
                                            <p:txEl>
                                              <p:pRg st="3" end="3"/>
                                            </p:txEl>
                                          </p:spTgt>
                                        </p:tgtEl>
                                        <p:attrNameLst>
                                          <p:attrName>style.visibility</p:attrName>
                                        </p:attrNameLst>
                                      </p:cBhvr>
                                      <p:to>
                                        <p:strVal val="visible"/>
                                      </p:to>
                                    </p:set>
                                    <p:anim calcmode="lin" valueType="num">
                                      <p:cBhvr>
                                        <p:cTn id="37" dur="1000" fill="hold"/>
                                        <p:tgtEl>
                                          <p:spTgt spid="44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42">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4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4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2" fill="hold">
                                  <p:stCondLst>
                                    <p:cond delay="0"/>
                                  </p:stCondLst>
                                  <p:iterate type="el" backwards="0">
                                    <p:tmAbs val="0"/>
                                  </p:iterate>
                                  <p:childTnLst>
                                    <p:set>
                                      <p:cBhvr>
                                        <p:cTn id="44" fill="hold"/>
                                        <p:tgtEl>
                                          <p:spTgt spid="443">
                                            <p:bg/>
                                          </p:spTgt>
                                        </p:tgtEl>
                                        <p:attrNameLst>
                                          <p:attrName>style.visibility</p:attrName>
                                        </p:attrNameLst>
                                      </p:cBhvr>
                                      <p:to>
                                        <p:strVal val="visible"/>
                                      </p:to>
                                    </p:set>
                                    <p:anim calcmode="lin" valueType="num">
                                      <p:cBhvr>
                                        <p:cTn id="45" dur="1000" fill="hold"/>
                                        <p:tgtEl>
                                          <p:spTgt spid="443">
                                            <p:bg/>
                                          </p:spTgt>
                                        </p:tgtEl>
                                        <p:attrNameLst>
                                          <p:attrName>ppt_w</p:attrName>
                                        </p:attrNameLst>
                                      </p:cBhvr>
                                      <p:tavLst>
                                        <p:tav tm="0">
                                          <p:val>
                                            <p:fltVal val="0"/>
                                          </p:val>
                                        </p:tav>
                                        <p:tav tm="100000">
                                          <p:val>
                                            <p:strVal val="#ppt_w"/>
                                          </p:val>
                                        </p:tav>
                                      </p:tavLst>
                                    </p:anim>
                                    <p:anim calcmode="lin" valueType="num">
                                      <p:cBhvr>
                                        <p:cTn id="46" dur="1000" fill="hold"/>
                                        <p:tgtEl>
                                          <p:spTgt spid="443">
                                            <p:bg/>
                                          </p:spTgt>
                                        </p:tgtEl>
                                        <p:attrNameLst>
                                          <p:attrName>ppt_h</p:attrName>
                                        </p:attrNameLst>
                                      </p:cBhvr>
                                      <p:tavLst>
                                        <p:tav tm="0">
                                          <p:val>
                                            <p:fltVal val="0"/>
                                          </p:val>
                                        </p:tav>
                                        <p:tav tm="100000">
                                          <p:val>
                                            <p:strVal val="#ppt_h"/>
                                          </p:val>
                                        </p:tav>
                                      </p:tavLst>
                                    </p:anim>
                                    <p:anim calcmode="lin" valueType="num">
                                      <p:cBhvr>
                                        <p:cTn id="47" dur="1000" fill="hold"/>
                                        <p:tgtEl>
                                          <p:spTgt spid="443">
                                            <p:bg/>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43">
                                            <p:bg/>
                                          </p:spTgt>
                                        </p:tgtEl>
                                        <p:attrNameLst>
                                          <p:attrName>ppt_y</p:attrName>
                                        </p:attrNameLst>
                                      </p:cBhvr>
                                      <p:tavLst>
                                        <p:tav tm="0" fmla="#ppt_y+(sin(-2*pi*(1-$))*-#ppt_x+cos(-2*pi*(1-$))*(1-#ppt_y))*(1-$)">
                                          <p:val>
                                            <p:fltVal val="0"/>
                                          </p:val>
                                        </p:tav>
                                        <p:tav tm="100000">
                                          <p:val>
                                            <p:fltVal val="1"/>
                                          </p:val>
                                        </p:tav>
                                      </p:tavLst>
                                    </p:anim>
                                  </p:childTnLst>
                                </p:cTn>
                              </p:par>
                              <p:par>
                                <p:cTn id="49" presetClass="entr" nodeType="withEffect" presetSubtype="8" presetID="15" grpId="2" fill="hold">
                                  <p:stCondLst>
                                    <p:cond delay="0"/>
                                  </p:stCondLst>
                                  <p:iterate type="el" backwards="0">
                                    <p:tmAbs val="0"/>
                                  </p:iterate>
                                  <p:childTnLst>
                                    <p:set>
                                      <p:cBhvr>
                                        <p:cTn id="50" fill="hold"/>
                                        <p:tgtEl>
                                          <p:spTgt spid="443">
                                            <p:txEl>
                                              <p:pRg st="0" end="0"/>
                                            </p:txEl>
                                          </p:spTgt>
                                        </p:tgtEl>
                                        <p:attrNameLst>
                                          <p:attrName>style.visibility</p:attrName>
                                        </p:attrNameLst>
                                      </p:cBhvr>
                                      <p:to>
                                        <p:strVal val="visible"/>
                                      </p:to>
                                    </p:set>
                                    <p:anim calcmode="lin" valueType="num">
                                      <p:cBhvr>
                                        <p:cTn id="51" dur="1000" fill="hold"/>
                                        <p:tgtEl>
                                          <p:spTgt spid="443">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443">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15" grpId="2" fill="hold">
                                  <p:stCondLst>
                                    <p:cond delay="0"/>
                                  </p:stCondLst>
                                  <p:iterate type="el" backwards="0">
                                    <p:tmAbs val="0"/>
                                  </p:iterate>
                                  <p:childTnLst>
                                    <p:set>
                                      <p:cBhvr>
                                        <p:cTn id="58" fill="hold"/>
                                        <p:tgtEl>
                                          <p:spTgt spid="443">
                                            <p:txEl>
                                              <p:pRg st="1" end="1"/>
                                            </p:txEl>
                                          </p:spTgt>
                                        </p:tgtEl>
                                        <p:attrNameLst>
                                          <p:attrName>style.visibility</p:attrName>
                                        </p:attrNameLst>
                                      </p:cBhvr>
                                      <p:to>
                                        <p:strVal val="visible"/>
                                      </p:to>
                                    </p:set>
                                    <p:anim calcmode="lin" valueType="num">
                                      <p:cBhvr>
                                        <p:cTn id="59" dur="1000" fill="hold"/>
                                        <p:tgtEl>
                                          <p:spTgt spid="443">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443">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2" grpId="1"/>
      <p:bldP build="p" bldLvl="5" animBg="1" rev="0" advAuto="0" spid="443"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hape 383"/>
          <p:cNvSpPr txBox="1"/>
          <p:nvPr>
            <p:ph type="title"/>
          </p:nvPr>
        </p:nvSpPr>
        <p:spPr>
          <a:xfrm>
            <a:off x="665247" y="1430686"/>
            <a:ext cx="8126752" cy="1395213"/>
          </a:xfrm>
          <a:prstGeom prst="rect">
            <a:avLst/>
          </a:prstGeom>
        </p:spPr>
        <p:txBody>
          <a:bodyPr/>
          <a:lstStyle>
            <a:lvl1pPr defTabSz="764437">
              <a:defRPr sz="2800"/>
            </a:lvl1pPr>
          </a:lstStyle>
          <a:p>
            <a:pPr/>
            <a:r>
              <a:t>STUDY IV.</a:t>
            </a:r>
          </a:p>
        </p:txBody>
      </p:sp>
      <p:sp>
        <p:nvSpPr>
          <p:cNvPr id="449"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0"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51" name="The NI applicants performed significantly better on DF-total-correct compared to the police trainee (t(42.67) = 2.48, p = 0.017, Cohen’s d = 0.71)…"/>
          <p:cNvSpPr txBox="1"/>
          <p:nvPr/>
        </p:nvSpPr>
        <p:spPr>
          <a:xfrm>
            <a:off x="284089" y="2448023"/>
            <a:ext cx="3925594" cy="39413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The NI applicants performed significantly better on DF-total-correct compared to the police trainee (</a:t>
            </a:r>
            <a:r>
              <a:rPr i="1"/>
              <a:t>t</a:t>
            </a:r>
            <a:r>
              <a:t>(42.67) = 2.48, </a:t>
            </a:r>
            <a:r>
              <a:rPr i="1"/>
              <a:t>p </a:t>
            </a:r>
            <a:r>
              <a:t>= 0.017, Cohen’s </a:t>
            </a:r>
            <a:r>
              <a:rPr i="1"/>
              <a:t>d</a:t>
            </a:r>
            <a:r>
              <a:t> = 0.71)</a:t>
            </a:r>
          </a:p>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The results remain after adjustment for process-speed, short-term memory, sex, and age (</a:t>
            </a:r>
            <a:r>
              <a:rPr i="1"/>
              <a:t>F</a:t>
            </a:r>
            <a:r>
              <a:t>(1,45) = 5.96, </a:t>
            </a:r>
            <a:r>
              <a:rPr i="1"/>
              <a:t>p </a:t>
            </a:r>
            <a:r>
              <a:t>= 0.019, Cohen’s d=0.73) </a:t>
            </a:r>
          </a:p>
        </p:txBody>
      </p:sp>
      <p:pic>
        <p:nvPicPr>
          <p:cNvPr id="452" name="Bild" descr="Bild"/>
          <p:cNvPicPr>
            <a:picLocks noChangeAspect="1"/>
          </p:cNvPicPr>
          <p:nvPr/>
        </p:nvPicPr>
        <p:blipFill>
          <a:blip r:embed="rId2">
            <a:extLst/>
          </a:blip>
          <a:stretch>
            <a:fillRect/>
          </a:stretch>
        </p:blipFill>
        <p:spPr>
          <a:xfrm>
            <a:off x="4088106" y="2803114"/>
            <a:ext cx="4861306" cy="32312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51">
                                            <p:bg/>
                                          </p:spTgt>
                                        </p:tgtEl>
                                        <p:attrNameLst>
                                          <p:attrName>style.visibility</p:attrName>
                                        </p:attrNameLst>
                                      </p:cBhvr>
                                      <p:to>
                                        <p:strVal val="visible"/>
                                      </p:to>
                                    </p:set>
                                    <p:anim calcmode="lin" valueType="num">
                                      <p:cBhvr>
                                        <p:cTn id="7" dur="1000" fill="hold"/>
                                        <p:tgtEl>
                                          <p:spTgt spid="451">
                                            <p:bg/>
                                          </p:spTgt>
                                        </p:tgtEl>
                                        <p:attrNameLst>
                                          <p:attrName>ppt_w</p:attrName>
                                        </p:attrNameLst>
                                      </p:cBhvr>
                                      <p:tavLst>
                                        <p:tav tm="0">
                                          <p:val>
                                            <p:fltVal val="0"/>
                                          </p:val>
                                        </p:tav>
                                        <p:tav tm="100000">
                                          <p:val>
                                            <p:strVal val="#ppt_w"/>
                                          </p:val>
                                        </p:tav>
                                      </p:tavLst>
                                    </p:anim>
                                    <p:anim calcmode="lin" valueType="num">
                                      <p:cBhvr>
                                        <p:cTn id="8" dur="1000" fill="hold"/>
                                        <p:tgtEl>
                                          <p:spTgt spid="451">
                                            <p:bg/>
                                          </p:spTgt>
                                        </p:tgtEl>
                                        <p:attrNameLst>
                                          <p:attrName>ppt_h</p:attrName>
                                        </p:attrNameLst>
                                      </p:cBhvr>
                                      <p:tavLst>
                                        <p:tav tm="0">
                                          <p:val>
                                            <p:fltVal val="0"/>
                                          </p:val>
                                        </p:tav>
                                        <p:tav tm="100000">
                                          <p:val>
                                            <p:strVal val="#ppt_h"/>
                                          </p:val>
                                        </p:tav>
                                      </p:tavLst>
                                    </p:anim>
                                    <p:anim calcmode="lin" valueType="num">
                                      <p:cBhvr>
                                        <p:cTn id="9" dur="1000" fill="hold"/>
                                        <p:tgtEl>
                                          <p:spTgt spid="45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51">
                                            <p:txEl>
                                              <p:pRg st="0" end="0"/>
                                            </p:txEl>
                                          </p:spTgt>
                                        </p:tgtEl>
                                        <p:attrNameLst>
                                          <p:attrName>style.visibility</p:attrName>
                                        </p:attrNameLst>
                                      </p:cBhvr>
                                      <p:to>
                                        <p:strVal val="visible"/>
                                      </p:to>
                                    </p:set>
                                    <p:anim calcmode="lin" valueType="num">
                                      <p:cBhvr>
                                        <p:cTn id="13" dur="1000" fill="hold"/>
                                        <p:tgtEl>
                                          <p:spTgt spid="45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5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51">
                                            <p:txEl>
                                              <p:pRg st="1" end="1"/>
                                            </p:txEl>
                                          </p:spTgt>
                                        </p:tgtEl>
                                        <p:attrNameLst>
                                          <p:attrName>style.visibility</p:attrName>
                                        </p:attrNameLst>
                                      </p:cBhvr>
                                      <p:to>
                                        <p:strVal val="visible"/>
                                      </p:to>
                                    </p:set>
                                    <p:anim calcmode="lin" valueType="num">
                                      <p:cBhvr>
                                        <p:cTn id="21" dur="1000" fill="hold"/>
                                        <p:tgtEl>
                                          <p:spTgt spid="45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1"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383"/>
          <p:cNvSpPr txBox="1"/>
          <p:nvPr>
            <p:ph type="title"/>
          </p:nvPr>
        </p:nvSpPr>
        <p:spPr>
          <a:xfrm>
            <a:off x="665247" y="1430686"/>
            <a:ext cx="8126752" cy="1395213"/>
          </a:xfrm>
          <a:prstGeom prst="rect">
            <a:avLst/>
          </a:prstGeom>
        </p:spPr>
        <p:txBody>
          <a:bodyPr/>
          <a:lstStyle/>
          <a:p>
            <a:pPr defTabSz="764437">
              <a:defRPr sz="2800"/>
            </a:pPr>
            <a:r>
              <a:t>STUDY IV. part 2 </a:t>
            </a:r>
            <a:r>
              <a:rPr sz="2200"/>
              <a:t>(High level of stress)</a:t>
            </a:r>
          </a:p>
        </p:txBody>
      </p:sp>
      <p:sp>
        <p:nvSpPr>
          <p:cNvPr id="455"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6"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57" name="A paired sample-t-test with DF-total-correct showed no significant difference between the groups baseline results and the re-test results t(39) = -0.86, p = 0.39…"/>
          <p:cNvSpPr txBox="1"/>
          <p:nvPr/>
        </p:nvSpPr>
        <p:spPr>
          <a:xfrm>
            <a:off x="295481" y="2812541"/>
            <a:ext cx="7254714" cy="340379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58265" indent="-192505" defTabSz="877823">
              <a:lnSpc>
                <a:spcPct val="150000"/>
              </a:lnSpc>
              <a:spcBef>
                <a:spcPts val="300"/>
              </a:spcBef>
              <a:buSzPct val="100000"/>
              <a:buChar char="•"/>
              <a:defRPr b="1" sz="1919">
                <a:solidFill>
                  <a:schemeClr val="accent1"/>
                </a:solidFill>
                <a:latin typeface="Arial"/>
                <a:ea typeface="Arial"/>
                <a:cs typeface="Arial"/>
                <a:sym typeface="Arial"/>
              </a:defRPr>
            </a:pPr>
            <a:r>
              <a:t>A paired sample-t-test with DF-total-correct showed no significant difference between the groups baseline results and the re-test results </a:t>
            </a:r>
            <a:r>
              <a:rPr i="1"/>
              <a:t>t</a:t>
            </a:r>
            <a:r>
              <a:t>(39) = -0.86, </a:t>
            </a:r>
            <a:r>
              <a:rPr i="1"/>
              <a:t>p</a:t>
            </a:r>
            <a:r>
              <a:t> = 0.39 </a:t>
            </a:r>
          </a:p>
          <a:p>
            <a:pPr lvl="1" marL="558265" indent="-192505" defTabSz="877823">
              <a:lnSpc>
                <a:spcPct val="150000"/>
              </a:lnSpc>
              <a:spcBef>
                <a:spcPts val="300"/>
              </a:spcBef>
              <a:buSzPct val="100000"/>
              <a:buChar char="•"/>
              <a:defRPr b="1" sz="1919">
                <a:solidFill>
                  <a:schemeClr val="accent1"/>
                </a:solidFill>
                <a:latin typeface="Arial"/>
                <a:ea typeface="Arial"/>
                <a:cs typeface="Arial"/>
                <a:sym typeface="Arial"/>
              </a:defRPr>
            </a:pPr>
            <a:r>
              <a:t>There was a correlation between the individuals results of DF-total-correct tested in a relaxed environment (baseline) compared with the re-test made under physical and psychological stress in an extreme field condition </a:t>
            </a:r>
            <a:r>
              <a:rPr i="1"/>
              <a:t>r</a:t>
            </a:r>
            <a:r>
              <a:t>(40) = 0.49, </a:t>
            </a:r>
            <a:r>
              <a:rPr i="1"/>
              <a:t>p</a:t>
            </a:r>
            <a:r>
              <a:t> = 0.001</a:t>
            </a:r>
          </a:p>
        </p:txBody>
      </p:sp>
      <p:pic>
        <p:nvPicPr>
          <p:cNvPr id="458"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57">
                                            <p:bg/>
                                          </p:spTgt>
                                        </p:tgtEl>
                                        <p:attrNameLst>
                                          <p:attrName>style.visibility</p:attrName>
                                        </p:attrNameLst>
                                      </p:cBhvr>
                                      <p:to>
                                        <p:strVal val="visible"/>
                                      </p:to>
                                    </p:set>
                                    <p:anim calcmode="lin" valueType="num">
                                      <p:cBhvr>
                                        <p:cTn id="7" dur="1000" fill="hold"/>
                                        <p:tgtEl>
                                          <p:spTgt spid="457">
                                            <p:bg/>
                                          </p:spTgt>
                                        </p:tgtEl>
                                        <p:attrNameLst>
                                          <p:attrName>ppt_w</p:attrName>
                                        </p:attrNameLst>
                                      </p:cBhvr>
                                      <p:tavLst>
                                        <p:tav tm="0">
                                          <p:val>
                                            <p:fltVal val="0"/>
                                          </p:val>
                                        </p:tav>
                                        <p:tav tm="100000">
                                          <p:val>
                                            <p:strVal val="#ppt_w"/>
                                          </p:val>
                                        </p:tav>
                                      </p:tavLst>
                                    </p:anim>
                                    <p:anim calcmode="lin" valueType="num">
                                      <p:cBhvr>
                                        <p:cTn id="8" dur="1000" fill="hold"/>
                                        <p:tgtEl>
                                          <p:spTgt spid="457">
                                            <p:bg/>
                                          </p:spTgt>
                                        </p:tgtEl>
                                        <p:attrNameLst>
                                          <p:attrName>ppt_h</p:attrName>
                                        </p:attrNameLst>
                                      </p:cBhvr>
                                      <p:tavLst>
                                        <p:tav tm="0">
                                          <p:val>
                                            <p:fltVal val="0"/>
                                          </p:val>
                                        </p:tav>
                                        <p:tav tm="100000">
                                          <p:val>
                                            <p:strVal val="#ppt_h"/>
                                          </p:val>
                                        </p:tav>
                                      </p:tavLst>
                                    </p:anim>
                                    <p:anim calcmode="lin" valueType="num">
                                      <p:cBhvr>
                                        <p:cTn id="9" dur="1000" fill="hold"/>
                                        <p:tgtEl>
                                          <p:spTgt spid="45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7">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57">
                                            <p:txEl>
                                              <p:pRg st="0" end="0"/>
                                            </p:txEl>
                                          </p:spTgt>
                                        </p:tgtEl>
                                        <p:attrNameLst>
                                          <p:attrName>style.visibility</p:attrName>
                                        </p:attrNameLst>
                                      </p:cBhvr>
                                      <p:to>
                                        <p:strVal val="visible"/>
                                      </p:to>
                                    </p:set>
                                    <p:anim calcmode="lin" valueType="num">
                                      <p:cBhvr>
                                        <p:cTn id="13" dur="1000" fill="hold"/>
                                        <p:tgtEl>
                                          <p:spTgt spid="45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5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5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5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57">
                                            <p:txEl>
                                              <p:pRg st="1" end="1"/>
                                            </p:txEl>
                                          </p:spTgt>
                                        </p:tgtEl>
                                        <p:attrNameLst>
                                          <p:attrName>style.visibility</p:attrName>
                                        </p:attrNameLst>
                                      </p:cBhvr>
                                      <p:to>
                                        <p:strVal val="visible"/>
                                      </p:to>
                                    </p:set>
                                    <p:anim calcmode="lin" valueType="num">
                                      <p:cBhvr>
                                        <p:cTn id="21" dur="1000" fill="hold"/>
                                        <p:tgtEl>
                                          <p:spTgt spid="45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5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5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5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Executive functions and successful behavior"/>
          <p:cNvSpPr txBox="1"/>
          <p:nvPr>
            <p:ph type="title"/>
          </p:nvPr>
        </p:nvSpPr>
        <p:spPr>
          <a:prstGeom prst="rect">
            <a:avLst/>
          </a:prstGeom>
        </p:spPr>
        <p:txBody>
          <a:bodyPr/>
          <a:lstStyle/>
          <a:p>
            <a:pPr/>
            <a:r>
              <a:t>Executive functions and successful behavior </a:t>
            </a:r>
          </a:p>
        </p:txBody>
      </p:sp>
      <p:sp>
        <p:nvSpPr>
          <p:cNvPr id="227" name="Thesis for doctoral degree (Ph.D)…"/>
          <p:cNvSpPr txBox="1"/>
          <p:nvPr>
            <p:ph type="body" sz="half" idx="1"/>
          </p:nvPr>
        </p:nvSpPr>
        <p:spPr>
          <a:xfrm>
            <a:off x="685800" y="3606800"/>
            <a:ext cx="7772400" cy="1752600"/>
          </a:xfrm>
          <a:prstGeom prst="rect">
            <a:avLst/>
          </a:prstGeom>
        </p:spPr>
        <p:txBody>
          <a:bodyPr lIns="45718" tIns="45718" rIns="45718" bIns="45718"/>
          <a:lstStyle/>
          <a:p>
            <a:pPr>
              <a:defRPr b="1" sz="2000"/>
            </a:pPr>
            <a:r>
              <a:t>Thesis for doctoral degree (Ph.D)</a:t>
            </a:r>
          </a:p>
          <a:p>
            <a:pPr>
              <a:defRPr sz="2000"/>
            </a:pPr>
            <a:r>
              <a:t>2021</a:t>
            </a:r>
          </a:p>
          <a:p>
            <a:pPr>
              <a:defRPr sz="2000"/>
            </a:pPr>
          </a:p>
          <a:p>
            <a:pPr>
              <a:defRPr sz="2000"/>
            </a:pPr>
            <a:r>
              <a:t>Torbjörn Vestberg</a:t>
            </a:r>
          </a:p>
        </p:txBody>
      </p:sp>
      <p:sp>
        <p:nvSpPr>
          <p:cNvPr id="228"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29" name="Bild" descr="Bild"/>
          <p:cNvPicPr>
            <a:picLocks noChangeAspect="1"/>
          </p:cNvPicPr>
          <p:nvPr/>
        </p:nvPicPr>
        <p:blipFill>
          <a:blip r:embed="rId2">
            <a:extLst/>
          </a:blip>
          <a:stretch>
            <a:fillRect/>
          </a:stretch>
        </p:blipFill>
        <p:spPr>
          <a:xfrm>
            <a:off x="6099067" y="2934680"/>
            <a:ext cx="2393508" cy="3096840"/>
          </a:xfrm>
          <a:prstGeom prst="rect">
            <a:avLst/>
          </a:prstGeom>
          <a:ln w="12700">
            <a:miter lim="400000"/>
          </a:ln>
        </p:spPr>
      </p:pic>
      <p:sp>
        <p:nvSpPr>
          <p:cNvPr id="230" name="Illustration by Sofie Violett Pehrsson"/>
          <p:cNvSpPr txBox="1"/>
          <p:nvPr/>
        </p:nvSpPr>
        <p:spPr>
          <a:xfrm>
            <a:off x="6323242" y="6031519"/>
            <a:ext cx="2134959" cy="243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vl1pPr>
          </a:lstStyle>
          <a:p>
            <a:pPr/>
            <a:r>
              <a:t>Illustration by Sofie Violett Pehrsson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Shape 383"/>
          <p:cNvSpPr txBox="1"/>
          <p:nvPr>
            <p:ph type="title"/>
          </p:nvPr>
        </p:nvSpPr>
        <p:spPr>
          <a:xfrm>
            <a:off x="665247" y="1430686"/>
            <a:ext cx="8126752" cy="1395213"/>
          </a:xfrm>
          <a:prstGeom prst="rect">
            <a:avLst/>
          </a:prstGeom>
        </p:spPr>
        <p:txBody>
          <a:bodyPr/>
          <a:lstStyle>
            <a:lvl1pPr defTabSz="764437">
              <a:defRPr sz="2800"/>
            </a:lvl1pPr>
          </a:lstStyle>
          <a:p>
            <a:pPr/>
            <a:r>
              <a:t>STUDY IV. </a:t>
            </a:r>
          </a:p>
        </p:txBody>
      </p:sp>
      <p:sp>
        <p:nvSpPr>
          <p:cNvPr id="461"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2"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63" name="A paired sample t-test with DF3 (raised demand on the cognitive flexibility) showed a significant difference between baseline and re-test (t(39) = 3.79, p = 0.001). The group performed worse in the re-test.…"/>
          <p:cNvSpPr txBox="1"/>
          <p:nvPr/>
        </p:nvSpPr>
        <p:spPr>
          <a:xfrm>
            <a:off x="295481" y="2516370"/>
            <a:ext cx="7187456" cy="40662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30329" indent="-148389" defTabSz="676655">
              <a:lnSpc>
                <a:spcPct val="150000"/>
              </a:lnSpc>
              <a:spcBef>
                <a:spcPts val="200"/>
              </a:spcBef>
              <a:buSzPct val="100000"/>
              <a:buChar char="•"/>
              <a:defRPr b="1" sz="1480">
                <a:solidFill>
                  <a:schemeClr val="accent1"/>
                </a:solidFill>
                <a:latin typeface="Arial"/>
                <a:ea typeface="Arial"/>
                <a:cs typeface="Arial"/>
                <a:sym typeface="Arial"/>
              </a:defRPr>
            </a:pPr>
            <a:r>
              <a:t>A paired sample t-test with DF3 (raised demand on the cognitive flexibility) showed a significant difference between baseline and re-test (</a:t>
            </a:r>
            <a:r>
              <a:rPr i="1"/>
              <a:t>t</a:t>
            </a:r>
            <a:r>
              <a:t>(39) = 3.79, </a:t>
            </a:r>
            <a:r>
              <a:rPr i="1"/>
              <a:t>p</a:t>
            </a:r>
            <a:r>
              <a:t> = 0.001). The group performed worse in the re-test. </a:t>
            </a:r>
          </a:p>
          <a:p>
            <a:pPr lvl="1" marL="430329" indent="-148389" defTabSz="676655">
              <a:lnSpc>
                <a:spcPct val="150000"/>
              </a:lnSpc>
              <a:spcBef>
                <a:spcPts val="200"/>
              </a:spcBef>
              <a:buSzPct val="100000"/>
              <a:buChar char="•"/>
              <a:defRPr b="1" sz="1480">
                <a:solidFill>
                  <a:schemeClr val="accent1"/>
                </a:solidFill>
                <a:latin typeface="Arial"/>
                <a:ea typeface="Arial"/>
                <a:cs typeface="Arial"/>
                <a:sym typeface="Arial"/>
              </a:defRPr>
            </a:pPr>
            <a:r>
              <a:t>There was a significant correlation between the individuals baseline results and the re-test result (</a:t>
            </a:r>
            <a:r>
              <a:rPr i="1"/>
              <a:t>r</a:t>
            </a:r>
            <a:r>
              <a:t>(40) = 0.49, </a:t>
            </a:r>
            <a:r>
              <a:rPr i="1"/>
              <a:t>p</a:t>
            </a:r>
            <a:r>
              <a:t> = 0.001). </a:t>
            </a:r>
          </a:p>
          <a:p>
            <a:pPr lvl="1" marL="430329" indent="-148389" defTabSz="676655">
              <a:lnSpc>
                <a:spcPct val="150000"/>
              </a:lnSpc>
              <a:spcBef>
                <a:spcPts val="200"/>
              </a:spcBef>
              <a:buSzPct val="100000"/>
              <a:buChar char="•"/>
              <a:defRPr b="1" sz="1480">
                <a:solidFill>
                  <a:schemeClr val="accent1"/>
                </a:solidFill>
                <a:latin typeface="Arial"/>
                <a:ea typeface="Arial"/>
                <a:cs typeface="Arial"/>
                <a:sym typeface="Arial"/>
              </a:defRPr>
            </a:pPr>
            <a:r>
              <a:t>The baseline results of DF3 compared with the re-test correlated negatively with the difference in results in percent </a:t>
            </a:r>
            <a:r>
              <a:rPr i="1"/>
              <a:t>r</a:t>
            </a:r>
            <a:r>
              <a:t>(40) = -0.46, </a:t>
            </a:r>
            <a:r>
              <a:rPr i="1"/>
              <a:t>p</a:t>
            </a:r>
            <a:r>
              <a:t> = 0.003. </a:t>
            </a:r>
          </a:p>
          <a:p>
            <a:pPr lvl="1" marL="430329" indent="-148389" defTabSz="676655">
              <a:lnSpc>
                <a:spcPct val="150000"/>
              </a:lnSpc>
              <a:spcBef>
                <a:spcPts val="200"/>
              </a:spcBef>
              <a:buSzPct val="100000"/>
              <a:buChar char="•"/>
              <a:defRPr b="1" sz="1480">
                <a:solidFill>
                  <a:schemeClr val="accent1"/>
                </a:solidFill>
                <a:latin typeface="Arial"/>
                <a:ea typeface="Arial"/>
                <a:cs typeface="Arial"/>
                <a:sym typeface="Arial"/>
              </a:defRPr>
            </a:pPr>
            <a:r>
              <a:t>Higher results in baseline gave higher drop in the re-test </a:t>
            </a:r>
            <a:r>
              <a:rPr i="1"/>
              <a:t>F</a:t>
            </a:r>
            <a:r>
              <a:t>(1, 35) = 9.16, </a:t>
            </a:r>
            <a:r>
              <a:rPr i="1"/>
              <a:t>p</a:t>
            </a:r>
            <a:r>
              <a:t> = 0.005, </a:t>
            </a:r>
            <a:r>
              <a:rPr sz="962"/>
              <a:t>η</a:t>
            </a:r>
            <a:r>
              <a:rPr baseline="-10135"/>
              <a:t>p</a:t>
            </a:r>
            <a:r>
              <a:t>2 = 0.21 (Cohan’s </a:t>
            </a:r>
            <a:r>
              <a:rPr i="1"/>
              <a:t>d</a:t>
            </a:r>
            <a:r>
              <a:t> = 1.03). Adjustment was made for processing speed, working memory, and resting heart rate. </a:t>
            </a:r>
          </a:p>
          <a:p>
            <a:pPr lvl="1" marL="430329" indent="-148389" defTabSz="676655">
              <a:lnSpc>
                <a:spcPct val="150000"/>
              </a:lnSpc>
              <a:spcBef>
                <a:spcPts val="200"/>
              </a:spcBef>
              <a:buSzPct val="100000"/>
              <a:buChar char="•"/>
              <a:defRPr b="1" sz="1480">
                <a:solidFill>
                  <a:schemeClr val="accent1"/>
                </a:solidFill>
                <a:latin typeface="Arial"/>
                <a:ea typeface="Arial"/>
                <a:cs typeface="Arial"/>
                <a:sym typeface="Arial"/>
              </a:defRPr>
            </a:pPr>
            <a:r>
              <a:t>However, in general, individuals with the highest baseline results still had the best scores in the re-test assessment. </a:t>
            </a:r>
          </a:p>
        </p:txBody>
      </p:sp>
      <p:pic>
        <p:nvPicPr>
          <p:cNvPr id="464"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63">
                                            <p:bg/>
                                          </p:spTgt>
                                        </p:tgtEl>
                                        <p:attrNameLst>
                                          <p:attrName>style.visibility</p:attrName>
                                        </p:attrNameLst>
                                      </p:cBhvr>
                                      <p:to>
                                        <p:strVal val="visible"/>
                                      </p:to>
                                    </p:set>
                                    <p:anim calcmode="lin" valueType="num">
                                      <p:cBhvr>
                                        <p:cTn id="7" dur="1000" fill="hold"/>
                                        <p:tgtEl>
                                          <p:spTgt spid="463">
                                            <p:bg/>
                                          </p:spTgt>
                                        </p:tgtEl>
                                        <p:attrNameLst>
                                          <p:attrName>ppt_w</p:attrName>
                                        </p:attrNameLst>
                                      </p:cBhvr>
                                      <p:tavLst>
                                        <p:tav tm="0">
                                          <p:val>
                                            <p:fltVal val="0"/>
                                          </p:val>
                                        </p:tav>
                                        <p:tav tm="100000">
                                          <p:val>
                                            <p:strVal val="#ppt_w"/>
                                          </p:val>
                                        </p:tav>
                                      </p:tavLst>
                                    </p:anim>
                                    <p:anim calcmode="lin" valueType="num">
                                      <p:cBhvr>
                                        <p:cTn id="8" dur="1000" fill="hold"/>
                                        <p:tgtEl>
                                          <p:spTgt spid="463">
                                            <p:bg/>
                                          </p:spTgt>
                                        </p:tgtEl>
                                        <p:attrNameLst>
                                          <p:attrName>ppt_h</p:attrName>
                                        </p:attrNameLst>
                                      </p:cBhvr>
                                      <p:tavLst>
                                        <p:tav tm="0">
                                          <p:val>
                                            <p:fltVal val="0"/>
                                          </p:val>
                                        </p:tav>
                                        <p:tav tm="100000">
                                          <p:val>
                                            <p:strVal val="#ppt_h"/>
                                          </p:val>
                                        </p:tav>
                                      </p:tavLst>
                                    </p:anim>
                                    <p:anim calcmode="lin" valueType="num">
                                      <p:cBhvr>
                                        <p:cTn id="9" dur="1000" fill="hold"/>
                                        <p:tgtEl>
                                          <p:spTgt spid="46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3">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63">
                                            <p:txEl>
                                              <p:pRg st="0" end="0"/>
                                            </p:txEl>
                                          </p:spTgt>
                                        </p:tgtEl>
                                        <p:attrNameLst>
                                          <p:attrName>style.visibility</p:attrName>
                                        </p:attrNameLst>
                                      </p:cBhvr>
                                      <p:to>
                                        <p:strVal val="visible"/>
                                      </p:to>
                                    </p:set>
                                    <p:anim calcmode="lin" valueType="num">
                                      <p:cBhvr>
                                        <p:cTn id="13" dur="1000" fill="hold"/>
                                        <p:tgtEl>
                                          <p:spTgt spid="4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6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63">
                                            <p:txEl>
                                              <p:pRg st="1" end="1"/>
                                            </p:txEl>
                                          </p:spTgt>
                                        </p:tgtEl>
                                        <p:attrNameLst>
                                          <p:attrName>style.visibility</p:attrName>
                                        </p:attrNameLst>
                                      </p:cBhvr>
                                      <p:to>
                                        <p:strVal val="visible"/>
                                      </p:to>
                                    </p:set>
                                    <p:anim calcmode="lin" valueType="num">
                                      <p:cBhvr>
                                        <p:cTn id="21" dur="1000" fill="hold"/>
                                        <p:tgtEl>
                                          <p:spTgt spid="46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6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463">
                                            <p:txEl>
                                              <p:pRg st="2" end="2"/>
                                            </p:txEl>
                                          </p:spTgt>
                                        </p:tgtEl>
                                        <p:attrNameLst>
                                          <p:attrName>style.visibility</p:attrName>
                                        </p:attrNameLst>
                                      </p:cBhvr>
                                      <p:to>
                                        <p:strVal val="visible"/>
                                      </p:to>
                                    </p:set>
                                    <p:anim calcmode="lin" valueType="num">
                                      <p:cBhvr>
                                        <p:cTn id="29" dur="1000" fill="hold"/>
                                        <p:tgtEl>
                                          <p:spTgt spid="46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6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463">
                                            <p:txEl>
                                              <p:pRg st="3" end="3"/>
                                            </p:txEl>
                                          </p:spTgt>
                                        </p:tgtEl>
                                        <p:attrNameLst>
                                          <p:attrName>style.visibility</p:attrName>
                                        </p:attrNameLst>
                                      </p:cBhvr>
                                      <p:to>
                                        <p:strVal val="visible"/>
                                      </p:to>
                                    </p:set>
                                    <p:anim calcmode="lin" valueType="num">
                                      <p:cBhvr>
                                        <p:cTn id="37" dur="1000" fill="hold"/>
                                        <p:tgtEl>
                                          <p:spTgt spid="46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6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463">
                                            <p:txEl>
                                              <p:pRg st="4" end="4"/>
                                            </p:txEl>
                                          </p:spTgt>
                                        </p:tgtEl>
                                        <p:attrNameLst>
                                          <p:attrName>style.visibility</p:attrName>
                                        </p:attrNameLst>
                                      </p:cBhvr>
                                      <p:to>
                                        <p:strVal val="visible"/>
                                      </p:to>
                                    </p:set>
                                    <p:anim calcmode="lin" valueType="num">
                                      <p:cBhvr>
                                        <p:cTn id="45" dur="1000" fill="hold"/>
                                        <p:tgtEl>
                                          <p:spTgt spid="46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46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4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6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3"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383"/>
          <p:cNvSpPr txBox="1"/>
          <p:nvPr>
            <p:ph type="title"/>
          </p:nvPr>
        </p:nvSpPr>
        <p:spPr>
          <a:xfrm>
            <a:off x="665247" y="1430686"/>
            <a:ext cx="8126752" cy="1395213"/>
          </a:xfrm>
          <a:prstGeom prst="rect">
            <a:avLst/>
          </a:prstGeom>
        </p:spPr>
        <p:txBody>
          <a:bodyPr/>
          <a:lstStyle/>
          <a:p>
            <a:pPr defTabSz="764437">
              <a:defRPr sz="2800"/>
            </a:pPr>
            <a:r>
              <a:t>STUDY IV. </a:t>
            </a:r>
            <a:r>
              <a:rPr b="0" sz="1900"/>
              <a:t>(75 polices officers (45 NI, 30 Police trainee)</a:t>
            </a:r>
          </a:p>
        </p:txBody>
      </p:sp>
      <p:sp>
        <p:nvSpPr>
          <p:cNvPr id="467"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8"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pic>
        <p:nvPicPr>
          <p:cNvPr id="469" name="Bild" descr="Bild"/>
          <p:cNvPicPr>
            <a:picLocks noChangeAspect="1"/>
          </p:cNvPicPr>
          <p:nvPr/>
        </p:nvPicPr>
        <p:blipFill>
          <a:blip r:embed="rId2">
            <a:extLst/>
          </a:blip>
          <a:stretch>
            <a:fillRect/>
          </a:stretch>
        </p:blipFill>
        <p:spPr>
          <a:xfrm>
            <a:off x="117791" y="2878339"/>
            <a:ext cx="4041941" cy="3106306"/>
          </a:xfrm>
          <a:prstGeom prst="rect">
            <a:avLst/>
          </a:prstGeom>
          <a:ln w="12700">
            <a:miter lim="400000"/>
          </a:ln>
        </p:spPr>
      </p:pic>
      <p:pic>
        <p:nvPicPr>
          <p:cNvPr id="470" name="Bild" descr="Bild"/>
          <p:cNvPicPr>
            <a:picLocks noChangeAspect="1"/>
          </p:cNvPicPr>
          <p:nvPr/>
        </p:nvPicPr>
        <p:blipFill>
          <a:blip r:embed="rId3">
            <a:extLst/>
          </a:blip>
          <a:stretch>
            <a:fillRect/>
          </a:stretch>
        </p:blipFill>
        <p:spPr>
          <a:xfrm>
            <a:off x="4451301" y="3157545"/>
            <a:ext cx="4568995" cy="28094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hape 383"/>
          <p:cNvSpPr txBox="1"/>
          <p:nvPr>
            <p:ph type="title"/>
          </p:nvPr>
        </p:nvSpPr>
        <p:spPr>
          <a:xfrm>
            <a:off x="665247" y="1430686"/>
            <a:ext cx="8126752" cy="1395213"/>
          </a:xfrm>
          <a:prstGeom prst="rect">
            <a:avLst/>
          </a:prstGeom>
        </p:spPr>
        <p:txBody>
          <a:bodyPr/>
          <a:lstStyle>
            <a:lvl1pPr defTabSz="764437">
              <a:defRPr sz="2800"/>
            </a:lvl1pPr>
          </a:lstStyle>
          <a:p>
            <a:pPr/>
            <a:r>
              <a:t>STUDY V.</a:t>
            </a:r>
          </a:p>
        </p:txBody>
      </p:sp>
      <p:sp>
        <p:nvSpPr>
          <p:cNvPr id="473"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74"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75" name="111 co-worker…"/>
          <p:cNvSpPr txBox="1"/>
          <p:nvPr/>
        </p:nvSpPr>
        <p:spPr>
          <a:xfrm>
            <a:off x="375538" y="2539458"/>
            <a:ext cx="7381972" cy="36496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7103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111 co-worker</a:t>
            </a:r>
          </a:p>
          <a:p>
            <a:pPr lvl="1" marL="47103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Forklift operators, sellers, operational managers, strategic managers</a:t>
            </a:r>
          </a:p>
          <a:p>
            <a:pPr lvl="1" marL="47103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Derome, 2300 employees </a:t>
            </a:r>
          </a:p>
          <a:p>
            <a:pPr lvl="1" marL="47103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HR department made the selection</a:t>
            </a:r>
          </a:p>
          <a:p>
            <a:pPr lvl="2" marL="77964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The individuals should represent the company…</a:t>
            </a:r>
          </a:p>
          <a:p>
            <a:pPr lvl="3" marL="108825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regarding geographic location, </a:t>
            </a:r>
          </a:p>
          <a:p>
            <a:pPr lvl="3" marL="108825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age, and sex </a:t>
            </a:r>
          </a:p>
          <a:p>
            <a:pPr lvl="3" marL="1088256" indent="-162426" defTabSz="740663">
              <a:lnSpc>
                <a:spcPct val="150000"/>
              </a:lnSpc>
              <a:spcBef>
                <a:spcPts val="300"/>
              </a:spcBef>
              <a:buSzPct val="100000"/>
              <a:buChar char="•"/>
              <a:defRPr b="1" sz="1620">
                <a:solidFill>
                  <a:schemeClr val="accent1"/>
                </a:solidFill>
                <a:latin typeface="Arial"/>
                <a:ea typeface="Arial"/>
                <a:cs typeface="Arial"/>
                <a:sym typeface="Arial"/>
              </a:defRPr>
            </a:pPr>
            <a:r>
              <a:t>Apart from the selection criteria above, the employees were chosen at random</a:t>
            </a:r>
          </a:p>
        </p:txBody>
      </p:sp>
      <p:pic>
        <p:nvPicPr>
          <p:cNvPr id="476"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75">
                                            <p:bg/>
                                          </p:spTgt>
                                        </p:tgtEl>
                                        <p:attrNameLst>
                                          <p:attrName>style.visibility</p:attrName>
                                        </p:attrNameLst>
                                      </p:cBhvr>
                                      <p:to>
                                        <p:strVal val="visible"/>
                                      </p:to>
                                    </p:set>
                                    <p:anim calcmode="lin" valueType="num">
                                      <p:cBhvr>
                                        <p:cTn id="7" dur="1000" fill="hold"/>
                                        <p:tgtEl>
                                          <p:spTgt spid="475">
                                            <p:bg/>
                                          </p:spTgt>
                                        </p:tgtEl>
                                        <p:attrNameLst>
                                          <p:attrName>ppt_w</p:attrName>
                                        </p:attrNameLst>
                                      </p:cBhvr>
                                      <p:tavLst>
                                        <p:tav tm="0">
                                          <p:val>
                                            <p:fltVal val="0"/>
                                          </p:val>
                                        </p:tav>
                                        <p:tav tm="100000">
                                          <p:val>
                                            <p:strVal val="#ppt_w"/>
                                          </p:val>
                                        </p:tav>
                                      </p:tavLst>
                                    </p:anim>
                                    <p:anim calcmode="lin" valueType="num">
                                      <p:cBhvr>
                                        <p:cTn id="8" dur="1000" fill="hold"/>
                                        <p:tgtEl>
                                          <p:spTgt spid="475">
                                            <p:bg/>
                                          </p:spTgt>
                                        </p:tgtEl>
                                        <p:attrNameLst>
                                          <p:attrName>ppt_h</p:attrName>
                                        </p:attrNameLst>
                                      </p:cBhvr>
                                      <p:tavLst>
                                        <p:tav tm="0">
                                          <p:val>
                                            <p:fltVal val="0"/>
                                          </p:val>
                                        </p:tav>
                                        <p:tav tm="100000">
                                          <p:val>
                                            <p:strVal val="#ppt_h"/>
                                          </p:val>
                                        </p:tav>
                                      </p:tavLst>
                                    </p:anim>
                                    <p:anim calcmode="lin" valueType="num">
                                      <p:cBhvr>
                                        <p:cTn id="9" dur="1000" fill="hold"/>
                                        <p:tgtEl>
                                          <p:spTgt spid="475">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5">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75">
                                            <p:txEl>
                                              <p:pRg st="0" end="0"/>
                                            </p:txEl>
                                          </p:spTgt>
                                        </p:tgtEl>
                                        <p:attrNameLst>
                                          <p:attrName>style.visibility</p:attrName>
                                        </p:attrNameLst>
                                      </p:cBhvr>
                                      <p:to>
                                        <p:strVal val="visible"/>
                                      </p:to>
                                    </p:set>
                                    <p:anim calcmode="lin" valueType="num">
                                      <p:cBhvr>
                                        <p:cTn id="13" dur="1000" fill="hold"/>
                                        <p:tgtEl>
                                          <p:spTgt spid="47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7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75">
                                            <p:txEl>
                                              <p:pRg st="1" end="1"/>
                                            </p:txEl>
                                          </p:spTgt>
                                        </p:tgtEl>
                                        <p:attrNameLst>
                                          <p:attrName>style.visibility</p:attrName>
                                        </p:attrNameLst>
                                      </p:cBhvr>
                                      <p:to>
                                        <p:strVal val="visible"/>
                                      </p:to>
                                    </p:set>
                                    <p:anim calcmode="lin" valueType="num">
                                      <p:cBhvr>
                                        <p:cTn id="21" dur="1000" fill="hold"/>
                                        <p:tgtEl>
                                          <p:spTgt spid="47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7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475">
                                            <p:txEl>
                                              <p:pRg st="2" end="2"/>
                                            </p:txEl>
                                          </p:spTgt>
                                        </p:tgtEl>
                                        <p:attrNameLst>
                                          <p:attrName>style.visibility</p:attrName>
                                        </p:attrNameLst>
                                      </p:cBhvr>
                                      <p:to>
                                        <p:strVal val="visible"/>
                                      </p:to>
                                    </p:set>
                                    <p:anim calcmode="lin" valueType="num">
                                      <p:cBhvr>
                                        <p:cTn id="29" dur="1000" fill="hold"/>
                                        <p:tgtEl>
                                          <p:spTgt spid="47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475">
                                            <p:txEl>
                                              <p:pRg st="3" end="3"/>
                                            </p:txEl>
                                          </p:spTgt>
                                        </p:tgtEl>
                                        <p:attrNameLst>
                                          <p:attrName>style.visibility</p:attrName>
                                        </p:attrNameLst>
                                      </p:cBhvr>
                                      <p:to>
                                        <p:strVal val="visible"/>
                                      </p:to>
                                    </p:set>
                                    <p:anim calcmode="lin" valueType="num">
                                      <p:cBhvr>
                                        <p:cTn id="37" dur="1000" fill="hold"/>
                                        <p:tgtEl>
                                          <p:spTgt spid="475">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7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475">
                                            <p:txEl>
                                              <p:pRg st="4" end="4"/>
                                            </p:txEl>
                                          </p:spTgt>
                                        </p:tgtEl>
                                        <p:attrNameLst>
                                          <p:attrName>style.visibility</p:attrName>
                                        </p:attrNameLst>
                                      </p:cBhvr>
                                      <p:to>
                                        <p:strVal val="visible"/>
                                      </p:to>
                                    </p:set>
                                    <p:anim calcmode="lin" valueType="num">
                                      <p:cBhvr>
                                        <p:cTn id="45" dur="1000" fill="hold"/>
                                        <p:tgtEl>
                                          <p:spTgt spid="475">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475">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4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475">
                                            <p:txEl>
                                              <p:pRg st="5" end="5"/>
                                            </p:txEl>
                                          </p:spTgt>
                                        </p:tgtEl>
                                        <p:attrNameLst>
                                          <p:attrName>style.visibility</p:attrName>
                                        </p:attrNameLst>
                                      </p:cBhvr>
                                      <p:to>
                                        <p:strVal val="visible"/>
                                      </p:to>
                                    </p:set>
                                    <p:anim calcmode="lin" valueType="num">
                                      <p:cBhvr>
                                        <p:cTn id="53" dur="1000" fill="hold"/>
                                        <p:tgtEl>
                                          <p:spTgt spid="475">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475">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4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15" grpId="1" fill="hold">
                                  <p:stCondLst>
                                    <p:cond delay="0"/>
                                  </p:stCondLst>
                                  <p:iterate type="el" backwards="0">
                                    <p:tmAbs val="0"/>
                                  </p:iterate>
                                  <p:childTnLst>
                                    <p:set>
                                      <p:cBhvr>
                                        <p:cTn id="60" fill="hold"/>
                                        <p:tgtEl>
                                          <p:spTgt spid="475">
                                            <p:txEl>
                                              <p:pRg st="6" end="6"/>
                                            </p:txEl>
                                          </p:spTgt>
                                        </p:tgtEl>
                                        <p:attrNameLst>
                                          <p:attrName>style.visibility</p:attrName>
                                        </p:attrNameLst>
                                      </p:cBhvr>
                                      <p:to>
                                        <p:strVal val="visible"/>
                                      </p:to>
                                    </p:set>
                                    <p:anim calcmode="lin" valueType="num">
                                      <p:cBhvr>
                                        <p:cTn id="61" dur="1000" fill="hold"/>
                                        <p:tgtEl>
                                          <p:spTgt spid="475">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475">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47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7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15" grpId="1" fill="hold">
                                  <p:stCondLst>
                                    <p:cond delay="0"/>
                                  </p:stCondLst>
                                  <p:iterate type="el" backwards="0">
                                    <p:tmAbs val="0"/>
                                  </p:iterate>
                                  <p:childTnLst>
                                    <p:set>
                                      <p:cBhvr>
                                        <p:cTn id="68" fill="hold"/>
                                        <p:tgtEl>
                                          <p:spTgt spid="475">
                                            <p:txEl>
                                              <p:pRg st="7" end="7"/>
                                            </p:txEl>
                                          </p:spTgt>
                                        </p:tgtEl>
                                        <p:attrNameLst>
                                          <p:attrName>style.visibility</p:attrName>
                                        </p:attrNameLst>
                                      </p:cBhvr>
                                      <p:to>
                                        <p:strVal val="visible"/>
                                      </p:to>
                                    </p:set>
                                    <p:anim calcmode="lin" valueType="num">
                                      <p:cBhvr>
                                        <p:cTn id="69" dur="1000" fill="hold"/>
                                        <p:tgtEl>
                                          <p:spTgt spid="475">
                                            <p:txEl>
                                              <p:pRg st="7" end="7"/>
                                            </p:txEl>
                                          </p:spTgt>
                                        </p:tgtEl>
                                        <p:attrNameLst>
                                          <p:attrName>ppt_w</p:attrName>
                                        </p:attrNameLst>
                                      </p:cBhvr>
                                      <p:tavLst>
                                        <p:tav tm="0">
                                          <p:val>
                                            <p:fltVal val="0"/>
                                          </p:val>
                                        </p:tav>
                                        <p:tav tm="100000">
                                          <p:val>
                                            <p:strVal val="#ppt_w"/>
                                          </p:val>
                                        </p:tav>
                                      </p:tavLst>
                                    </p:anim>
                                    <p:anim calcmode="lin" valueType="num">
                                      <p:cBhvr>
                                        <p:cTn id="70" dur="1000" fill="hold"/>
                                        <p:tgtEl>
                                          <p:spTgt spid="475">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47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7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75"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Shape 383"/>
          <p:cNvSpPr txBox="1"/>
          <p:nvPr>
            <p:ph type="title"/>
          </p:nvPr>
        </p:nvSpPr>
        <p:spPr>
          <a:xfrm>
            <a:off x="665247" y="1430686"/>
            <a:ext cx="8126752" cy="1395213"/>
          </a:xfrm>
          <a:prstGeom prst="rect">
            <a:avLst/>
          </a:prstGeom>
        </p:spPr>
        <p:txBody>
          <a:bodyPr/>
          <a:lstStyle>
            <a:lvl1pPr defTabSz="764437">
              <a:defRPr sz="2800"/>
            </a:lvl1pPr>
          </a:lstStyle>
          <a:p>
            <a:pPr/>
            <a:r>
              <a:t>STUDY V.</a:t>
            </a:r>
          </a:p>
        </p:txBody>
      </p:sp>
      <p:sp>
        <p:nvSpPr>
          <p:cNvPr id="479"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0"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81" name="There was a significant negative correlation between the composite score of DF 1, 2, 3, VF1, 2, 3 (DFVF) and number of sick leave days the last five years (rs (111) = - 0.25, p = 0.007) non-parametric test.…"/>
          <p:cNvSpPr txBox="1"/>
          <p:nvPr/>
        </p:nvSpPr>
        <p:spPr>
          <a:xfrm>
            <a:off x="326491" y="2549267"/>
            <a:ext cx="7193676" cy="34244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17558" indent="-178468" defTabSz="813816">
              <a:lnSpc>
                <a:spcPct val="150000"/>
              </a:lnSpc>
              <a:spcBef>
                <a:spcPts val="300"/>
              </a:spcBef>
              <a:buSzPct val="100000"/>
              <a:buChar char="•"/>
              <a:defRPr b="1" sz="1779">
                <a:solidFill>
                  <a:schemeClr val="accent1"/>
                </a:solidFill>
                <a:latin typeface="Arial"/>
                <a:ea typeface="Arial"/>
                <a:cs typeface="Arial"/>
                <a:sym typeface="Arial"/>
              </a:defRPr>
            </a:pPr>
            <a:r>
              <a:t>There was a significant negative correlation between the composite score of DF 1, 2, 3, VF1, 2, 3 (DFVF) and number of sick leave days the last five years (</a:t>
            </a:r>
            <a:r>
              <a:rPr i="1"/>
              <a:t>r</a:t>
            </a:r>
            <a:r>
              <a:rPr baseline="-5999" i="1"/>
              <a:t>s</a:t>
            </a:r>
            <a:r>
              <a:t> (111) = - 0.25, </a:t>
            </a:r>
            <a:r>
              <a:rPr i="1"/>
              <a:t>p</a:t>
            </a:r>
            <a:r>
              <a:t> = 0.007) non-parametric test.</a:t>
            </a:r>
          </a:p>
          <a:p>
            <a:pPr lvl="1" marL="517558" indent="-178468" defTabSz="813816">
              <a:lnSpc>
                <a:spcPct val="150000"/>
              </a:lnSpc>
              <a:spcBef>
                <a:spcPts val="300"/>
              </a:spcBef>
              <a:buSzPct val="100000"/>
              <a:buChar char="•"/>
              <a:defRPr b="1" sz="1779">
                <a:solidFill>
                  <a:schemeClr val="accent1"/>
                </a:solidFill>
                <a:latin typeface="Arial"/>
                <a:ea typeface="Arial"/>
                <a:cs typeface="Arial"/>
                <a:sym typeface="Arial"/>
              </a:defRPr>
            </a:pPr>
            <a:r>
              <a:t>Studying the individual that had at least hade one day of sick leave (74), using the log10 transformed data the results remain. It showed a significant negative correlation between sick leave and DFVF (Pearson’s r; </a:t>
            </a:r>
            <a:r>
              <a:rPr i="1"/>
              <a:t>r </a:t>
            </a:r>
            <a:r>
              <a:t>= -0.34, </a:t>
            </a:r>
            <a:r>
              <a:rPr i="1"/>
              <a:t>p</a:t>
            </a:r>
            <a:r>
              <a:t> = 0.003)</a:t>
            </a:r>
          </a:p>
        </p:txBody>
      </p:sp>
      <p:pic>
        <p:nvPicPr>
          <p:cNvPr id="482"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81">
                                            <p:bg/>
                                          </p:spTgt>
                                        </p:tgtEl>
                                        <p:attrNameLst>
                                          <p:attrName>style.visibility</p:attrName>
                                        </p:attrNameLst>
                                      </p:cBhvr>
                                      <p:to>
                                        <p:strVal val="visible"/>
                                      </p:to>
                                    </p:set>
                                    <p:anim calcmode="lin" valueType="num">
                                      <p:cBhvr>
                                        <p:cTn id="7" dur="1000" fill="hold"/>
                                        <p:tgtEl>
                                          <p:spTgt spid="481">
                                            <p:bg/>
                                          </p:spTgt>
                                        </p:tgtEl>
                                        <p:attrNameLst>
                                          <p:attrName>ppt_w</p:attrName>
                                        </p:attrNameLst>
                                      </p:cBhvr>
                                      <p:tavLst>
                                        <p:tav tm="0">
                                          <p:val>
                                            <p:fltVal val="0"/>
                                          </p:val>
                                        </p:tav>
                                        <p:tav tm="100000">
                                          <p:val>
                                            <p:strVal val="#ppt_w"/>
                                          </p:val>
                                        </p:tav>
                                      </p:tavLst>
                                    </p:anim>
                                    <p:anim calcmode="lin" valueType="num">
                                      <p:cBhvr>
                                        <p:cTn id="8" dur="1000" fill="hold"/>
                                        <p:tgtEl>
                                          <p:spTgt spid="481">
                                            <p:bg/>
                                          </p:spTgt>
                                        </p:tgtEl>
                                        <p:attrNameLst>
                                          <p:attrName>ppt_h</p:attrName>
                                        </p:attrNameLst>
                                      </p:cBhvr>
                                      <p:tavLst>
                                        <p:tav tm="0">
                                          <p:val>
                                            <p:fltVal val="0"/>
                                          </p:val>
                                        </p:tav>
                                        <p:tav tm="100000">
                                          <p:val>
                                            <p:strVal val="#ppt_h"/>
                                          </p:val>
                                        </p:tav>
                                      </p:tavLst>
                                    </p:anim>
                                    <p:anim calcmode="lin" valueType="num">
                                      <p:cBhvr>
                                        <p:cTn id="9" dur="1000" fill="hold"/>
                                        <p:tgtEl>
                                          <p:spTgt spid="48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81">
                                            <p:txEl>
                                              <p:pRg st="0" end="0"/>
                                            </p:txEl>
                                          </p:spTgt>
                                        </p:tgtEl>
                                        <p:attrNameLst>
                                          <p:attrName>style.visibility</p:attrName>
                                        </p:attrNameLst>
                                      </p:cBhvr>
                                      <p:to>
                                        <p:strVal val="visible"/>
                                      </p:to>
                                    </p:set>
                                    <p:anim calcmode="lin" valueType="num">
                                      <p:cBhvr>
                                        <p:cTn id="13" dur="1000" fill="hold"/>
                                        <p:tgtEl>
                                          <p:spTgt spid="48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8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8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81">
                                            <p:txEl>
                                              <p:pRg st="1" end="1"/>
                                            </p:txEl>
                                          </p:spTgt>
                                        </p:tgtEl>
                                        <p:attrNameLst>
                                          <p:attrName>style.visibility</p:attrName>
                                        </p:attrNameLst>
                                      </p:cBhvr>
                                      <p:to>
                                        <p:strVal val="visible"/>
                                      </p:to>
                                    </p:set>
                                    <p:anim calcmode="lin" valueType="num">
                                      <p:cBhvr>
                                        <p:cTn id="21" dur="1000" fill="hold"/>
                                        <p:tgtEl>
                                          <p:spTgt spid="48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8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8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8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1"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hape 383"/>
          <p:cNvSpPr txBox="1"/>
          <p:nvPr>
            <p:ph type="title"/>
          </p:nvPr>
        </p:nvSpPr>
        <p:spPr>
          <a:xfrm>
            <a:off x="665247" y="1430686"/>
            <a:ext cx="8126752" cy="1395213"/>
          </a:xfrm>
          <a:prstGeom prst="rect">
            <a:avLst/>
          </a:prstGeom>
        </p:spPr>
        <p:txBody>
          <a:bodyPr/>
          <a:lstStyle>
            <a:lvl1pPr defTabSz="764437">
              <a:defRPr sz="2800"/>
            </a:lvl1pPr>
          </a:lstStyle>
          <a:p>
            <a:pPr/>
            <a:r>
              <a:t>STUDY V.</a:t>
            </a:r>
          </a:p>
        </p:txBody>
      </p:sp>
      <p:sp>
        <p:nvSpPr>
          <p:cNvPr id="485"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6"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pic>
        <p:nvPicPr>
          <p:cNvPr id="487" name="Bild" descr="Bild"/>
          <p:cNvPicPr>
            <a:picLocks noChangeAspect="1"/>
          </p:cNvPicPr>
          <p:nvPr/>
        </p:nvPicPr>
        <p:blipFill>
          <a:blip r:embed="rId2">
            <a:extLst/>
          </a:blip>
          <a:stretch>
            <a:fillRect/>
          </a:stretch>
        </p:blipFill>
        <p:spPr>
          <a:xfrm>
            <a:off x="1152368" y="2730060"/>
            <a:ext cx="6474745" cy="38235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hape 383"/>
          <p:cNvSpPr txBox="1"/>
          <p:nvPr>
            <p:ph type="title"/>
          </p:nvPr>
        </p:nvSpPr>
        <p:spPr>
          <a:xfrm>
            <a:off x="665247" y="1430686"/>
            <a:ext cx="8126752" cy="1395213"/>
          </a:xfrm>
          <a:prstGeom prst="rect">
            <a:avLst/>
          </a:prstGeom>
        </p:spPr>
        <p:txBody>
          <a:bodyPr/>
          <a:lstStyle>
            <a:lvl1pPr defTabSz="764437">
              <a:defRPr sz="2800"/>
            </a:lvl1pPr>
          </a:lstStyle>
          <a:p>
            <a:pPr/>
            <a:r>
              <a:t>STUDY V.</a:t>
            </a:r>
          </a:p>
        </p:txBody>
      </p:sp>
      <p:sp>
        <p:nvSpPr>
          <p:cNvPr id="490"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1"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92" name="When adjustment was made for sex, age, work group, processing speed, attention, short-term memory, working memory and inhibition the main effect on DFVF remained (F(1, 62) = 10.84, p = 0.002, ηp2 = 0.15, r = 0.39, d = 0.84).…"/>
          <p:cNvSpPr txBox="1"/>
          <p:nvPr/>
        </p:nvSpPr>
        <p:spPr>
          <a:xfrm>
            <a:off x="272698" y="2664455"/>
            <a:ext cx="7104069" cy="34857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564080" indent="-194510" defTabSz="886968">
              <a:lnSpc>
                <a:spcPct val="150000"/>
              </a:lnSpc>
              <a:spcBef>
                <a:spcPts val="300"/>
              </a:spcBef>
              <a:buSzPct val="100000"/>
              <a:buChar char="•"/>
              <a:defRPr b="1" sz="1940">
                <a:solidFill>
                  <a:schemeClr val="accent1"/>
                </a:solidFill>
                <a:latin typeface="Arial"/>
                <a:ea typeface="Arial"/>
                <a:cs typeface="Arial"/>
                <a:sym typeface="Arial"/>
              </a:defRPr>
            </a:pPr>
            <a:r>
              <a:t>When adjustment was made for sex, age, work group, processing speed, attention, short-term memory, working memory and inhibition the main effect on DFVF remained (</a:t>
            </a:r>
            <a:r>
              <a:rPr i="1"/>
              <a:t>F</a:t>
            </a:r>
            <a:r>
              <a:t>(1, 62) = 10.84, </a:t>
            </a:r>
            <a:r>
              <a:rPr i="1"/>
              <a:t>p</a:t>
            </a:r>
            <a:r>
              <a:t> = 0.002, </a:t>
            </a:r>
            <a:r>
              <a:rPr i="1">
                <a:latin typeface="+mj-lt"/>
                <a:ea typeface="+mj-ea"/>
                <a:cs typeface="+mj-cs"/>
                <a:sym typeface="Helvetica"/>
              </a:rPr>
              <a:t>η</a:t>
            </a:r>
            <a:r>
              <a:rPr baseline="-5999" i="1"/>
              <a:t>p</a:t>
            </a:r>
            <a:r>
              <a:rPr baseline="31999" i="1"/>
              <a:t>2</a:t>
            </a:r>
            <a:r>
              <a:t> = 0.15, </a:t>
            </a:r>
            <a:r>
              <a:rPr i="1"/>
              <a:t>r</a:t>
            </a:r>
            <a:r>
              <a:t> = 0.39, </a:t>
            </a:r>
            <a:r>
              <a:rPr i="1"/>
              <a:t>d</a:t>
            </a:r>
            <a:r>
              <a:t> = 0.84). </a:t>
            </a:r>
          </a:p>
          <a:p>
            <a:pPr lvl="1" marL="564080" indent="-194510" defTabSz="886968">
              <a:lnSpc>
                <a:spcPct val="150000"/>
              </a:lnSpc>
              <a:spcBef>
                <a:spcPts val="300"/>
              </a:spcBef>
              <a:buSzPct val="100000"/>
              <a:buChar char="•"/>
              <a:defRPr b="1" sz="1940">
                <a:solidFill>
                  <a:schemeClr val="accent1"/>
                </a:solidFill>
                <a:latin typeface="Arial"/>
                <a:ea typeface="Arial"/>
                <a:cs typeface="Arial"/>
                <a:sym typeface="Arial"/>
              </a:defRPr>
            </a:pPr>
            <a:r>
              <a:t>There was also a significant effect of working group and inhibition. No other variables showed an effect on days of sick leave.</a:t>
            </a:r>
          </a:p>
        </p:txBody>
      </p:sp>
      <p:pic>
        <p:nvPicPr>
          <p:cNvPr id="493" name="Bild" descr="Bild"/>
          <p:cNvPicPr>
            <a:picLocks noChangeAspect="1"/>
          </p:cNvPicPr>
          <p:nvPr/>
        </p:nvPicPr>
        <p:blipFill>
          <a:blip r:embed="rId2">
            <a:extLst/>
          </a:blip>
          <a:stretch>
            <a:fillRect/>
          </a:stretch>
        </p:blipFill>
        <p:spPr>
          <a:xfrm>
            <a:off x="7725394" y="4932699"/>
            <a:ext cx="998258" cy="12915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92">
                                            <p:bg/>
                                          </p:spTgt>
                                        </p:tgtEl>
                                        <p:attrNameLst>
                                          <p:attrName>style.visibility</p:attrName>
                                        </p:attrNameLst>
                                      </p:cBhvr>
                                      <p:to>
                                        <p:strVal val="visible"/>
                                      </p:to>
                                    </p:set>
                                    <p:anim calcmode="lin" valueType="num">
                                      <p:cBhvr>
                                        <p:cTn id="7" dur="1000" fill="hold"/>
                                        <p:tgtEl>
                                          <p:spTgt spid="492">
                                            <p:bg/>
                                          </p:spTgt>
                                        </p:tgtEl>
                                        <p:attrNameLst>
                                          <p:attrName>ppt_w</p:attrName>
                                        </p:attrNameLst>
                                      </p:cBhvr>
                                      <p:tavLst>
                                        <p:tav tm="0">
                                          <p:val>
                                            <p:fltVal val="0"/>
                                          </p:val>
                                        </p:tav>
                                        <p:tav tm="100000">
                                          <p:val>
                                            <p:strVal val="#ppt_w"/>
                                          </p:val>
                                        </p:tav>
                                      </p:tavLst>
                                    </p:anim>
                                    <p:anim calcmode="lin" valueType="num">
                                      <p:cBhvr>
                                        <p:cTn id="8" dur="1000" fill="hold"/>
                                        <p:tgtEl>
                                          <p:spTgt spid="492">
                                            <p:bg/>
                                          </p:spTgt>
                                        </p:tgtEl>
                                        <p:attrNameLst>
                                          <p:attrName>ppt_h</p:attrName>
                                        </p:attrNameLst>
                                      </p:cBhvr>
                                      <p:tavLst>
                                        <p:tav tm="0">
                                          <p:val>
                                            <p:fltVal val="0"/>
                                          </p:val>
                                        </p:tav>
                                        <p:tav tm="100000">
                                          <p:val>
                                            <p:strVal val="#ppt_h"/>
                                          </p:val>
                                        </p:tav>
                                      </p:tavLst>
                                    </p:anim>
                                    <p:anim calcmode="lin" valueType="num">
                                      <p:cBhvr>
                                        <p:cTn id="9" dur="1000" fill="hold"/>
                                        <p:tgtEl>
                                          <p:spTgt spid="492">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2">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92">
                                            <p:txEl>
                                              <p:pRg st="0" end="0"/>
                                            </p:txEl>
                                          </p:spTgt>
                                        </p:tgtEl>
                                        <p:attrNameLst>
                                          <p:attrName>style.visibility</p:attrName>
                                        </p:attrNameLst>
                                      </p:cBhvr>
                                      <p:to>
                                        <p:strVal val="visible"/>
                                      </p:to>
                                    </p:set>
                                    <p:anim calcmode="lin" valueType="num">
                                      <p:cBhvr>
                                        <p:cTn id="13" dur="1000" fill="hold"/>
                                        <p:tgtEl>
                                          <p:spTgt spid="49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9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9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9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92">
                                            <p:txEl>
                                              <p:pRg st="1" end="1"/>
                                            </p:txEl>
                                          </p:spTgt>
                                        </p:tgtEl>
                                        <p:attrNameLst>
                                          <p:attrName>style.visibility</p:attrName>
                                        </p:attrNameLst>
                                      </p:cBhvr>
                                      <p:to>
                                        <p:strVal val="visible"/>
                                      </p:to>
                                    </p:set>
                                    <p:anim calcmode="lin" valueType="num">
                                      <p:cBhvr>
                                        <p:cTn id="21" dur="1000" fill="hold"/>
                                        <p:tgtEl>
                                          <p:spTgt spid="49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9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9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9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2"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Shape 383"/>
          <p:cNvSpPr txBox="1"/>
          <p:nvPr>
            <p:ph type="title"/>
          </p:nvPr>
        </p:nvSpPr>
        <p:spPr>
          <a:xfrm>
            <a:off x="665247" y="1430686"/>
            <a:ext cx="8126752" cy="1395213"/>
          </a:xfrm>
          <a:prstGeom prst="rect">
            <a:avLst/>
          </a:prstGeom>
        </p:spPr>
        <p:txBody>
          <a:bodyPr/>
          <a:lstStyle>
            <a:lvl1pPr defTabSz="764437">
              <a:defRPr sz="2800"/>
            </a:lvl1pPr>
          </a:lstStyle>
          <a:p>
            <a:pPr/>
            <a:r>
              <a:t>STUDY V.</a:t>
            </a:r>
          </a:p>
        </p:txBody>
      </p:sp>
      <p:sp>
        <p:nvSpPr>
          <p:cNvPr id="496"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7"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498" name="There was a significant lower amount of sick leave among strategic and operational manager compared with folklift operators.…"/>
          <p:cNvSpPr txBox="1"/>
          <p:nvPr/>
        </p:nvSpPr>
        <p:spPr>
          <a:xfrm>
            <a:off x="318263" y="2487566"/>
            <a:ext cx="7311300" cy="35873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There was a significant lower amount of sick leave among strategic and operational manager compared with folklift operators.</a:t>
            </a:r>
          </a:p>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Strategic managers and operational managers had significantly higher results on DFVF.</a:t>
            </a:r>
          </a:p>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However, the managers’ (working group) results did not influence the relations between DFVF and days of sick leave. </a:t>
            </a:r>
          </a:p>
          <a:p>
            <a:pPr lvl="1" marL="494297" indent="-170447" defTabSz="777240">
              <a:lnSpc>
                <a:spcPct val="150000"/>
              </a:lnSpc>
              <a:spcBef>
                <a:spcPts val="300"/>
              </a:spcBef>
              <a:buSzPct val="100000"/>
              <a:buChar char="•"/>
              <a:defRPr b="1" sz="1700">
                <a:solidFill>
                  <a:schemeClr val="accent1"/>
                </a:solidFill>
                <a:latin typeface="Arial"/>
                <a:ea typeface="Arial"/>
                <a:cs typeface="Arial"/>
                <a:sym typeface="Arial"/>
              </a:defRPr>
            </a:pPr>
            <a:r>
              <a:t>There was no differences in the results using DF or VF separately.</a:t>
            </a:r>
          </a:p>
        </p:txBody>
      </p:sp>
      <p:pic>
        <p:nvPicPr>
          <p:cNvPr id="499"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498">
                                            <p:bg/>
                                          </p:spTgt>
                                        </p:tgtEl>
                                        <p:attrNameLst>
                                          <p:attrName>style.visibility</p:attrName>
                                        </p:attrNameLst>
                                      </p:cBhvr>
                                      <p:to>
                                        <p:strVal val="visible"/>
                                      </p:to>
                                    </p:set>
                                    <p:anim calcmode="lin" valueType="num">
                                      <p:cBhvr>
                                        <p:cTn id="7" dur="1000" fill="hold"/>
                                        <p:tgtEl>
                                          <p:spTgt spid="498">
                                            <p:bg/>
                                          </p:spTgt>
                                        </p:tgtEl>
                                        <p:attrNameLst>
                                          <p:attrName>ppt_w</p:attrName>
                                        </p:attrNameLst>
                                      </p:cBhvr>
                                      <p:tavLst>
                                        <p:tav tm="0">
                                          <p:val>
                                            <p:fltVal val="0"/>
                                          </p:val>
                                        </p:tav>
                                        <p:tav tm="100000">
                                          <p:val>
                                            <p:strVal val="#ppt_w"/>
                                          </p:val>
                                        </p:tav>
                                      </p:tavLst>
                                    </p:anim>
                                    <p:anim calcmode="lin" valueType="num">
                                      <p:cBhvr>
                                        <p:cTn id="8" dur="1000" fill="hold"/>
                                        <p:tgtEl>
                                          <p:spTgt spid="498">
                                            <p:bg/>
                                          </p:spTgt>
                                        </p:tgtEl>
                                        <p:attrNameLst>
                                          <p:attrName>ppt_h</p:attrName>
                                        </p:attrNameLst>
                                      </p:cBhvr>
                                      <p:tavLst>
                                        <p:tav tm="0">
                                          <p:val>
                                            <p:fltVal val="0"/>
                                          </p:val>
                                        </p:tav>
                                        <p:tav tm="100000">
                                          <p:val>
                                            <p:strVal val="#ppt_h"/>
                                          </p:val>
                                        </p:tav>
                                      </p:tavLst>
                                    </p:anim>
                                    <p:anim calcmode="lin" valueType="num">
                                      <p:cBhvr>
                                        <p:cTn id="9" dur="1000" fill="hold"/>
                                        <p:tgtEl>
                                          <p:spTgt spid="498">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8">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498">
                                            <p:txEl>
                                              <p:pRg st="0" end="0"/>
                                            </p:txEl>
                                          </p:spTgt>
                                        </p:tgtEl>
                                        <p:attrNameLst>
                                          <p:attrName>style.visibility</p:attrName>
                                        </p:attrNameLst>
                                      </p:cBhvr>
                                      <p:to>
                                        <p:strVal val="visible"/>
                                      </p:to>
                                    </p:set>
                                    <p:anim calcmode="lin" valueType="num">
                                      <p:cBhvr>
                                        <p:cTn id="13" dur="1000" fill="hold"/>
                                        <p:tgtEl>
                                          <p:spTgt spid="49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9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498">
                                            <p:txEl>
                                              <p:pRg st="1" end="1"/>
                                            </p:txEl>
                                          </p:spTgt>
                                        </p:tgtEl>
                                        <p:attrNameLst>
                                          <p:attrName>style.visibility</p:attrName>
                                        </p:attrNameLst>
                                      </p:cBhvr>
                                      <p:to>
                                        <p:strVal val="visible"/>
                                      </p:to>
                                    </p:set>
                                    <p:anim calcmode="lin" valueType="num">
                                      <p:cBhvr>
                                        <p:cTn id="21" dur="1000" fill="hold"/>
                                        <p:tgtEl>
                                          <p:spTgt spid="49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9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498">
                                            <p:txEl>
                                              <p:pRg st="2" end="2"/>
                                            </p:txEl>
                                          </p:spTgt>
                                        </p:tgtEl>
                                        <p:attrNameLst>
                                          <p:attrName>style.visibility</p:attrName>
                                        </p:attrNameLst>
                                      </p:cBhvr>
                                      <p:to>
                                        <p:strVal val="visible"/>
                                      </p:to>
                                    </p:set>
                                    <p:anim calcmode="lin" valueType="num">
                                      <p:cBhvr>
                                        <p:cTn id="29" dur="1000" fill="hold"/>
                                        <p:tgtEl>
                                          <p:spTgt spid="498">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98">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498">
                                            <p:txEl>
                                              <p:pRg st="3" end="3"/>
                                            </p:txEl>
                                          </p:spTgt>
                                        </p:tgtEl>
                                        <p:attrNameLst>
                                          <p:attrName>style.visibility</p:attrName>
                                        </p:attrNameLst>
                                      </p:cBhvr>
                                      <p:to>
                                        <p:strVal val="visible"/>
                                      </p:to>
                                    </p:set>
                                    <p:anim calcmode="lin" valueType="num">
                                      <p:cBhvr>
                                        <p:cTn id="37" dur="1000" fill="hold"/>
                                        <p:tgtEl>
                                          <p:spTgt spid="498">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98">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8"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Shape 383"/>
          <p:cNvSpPr txBox="1"/>
          <p:nvPr>
            <p:ph type="title"/>
          </p:nvPr>
        </p:nvSpPr>
        <p:spPr>
          <a:xfrm>
            <a:off x="665247" y="1430686"/>
            <a:ext cx="8126752" cy="1395213"/>
          </a:xfrm>
          <a:prstGeom prst="rect">
            <a:avLst/>
          </a:prstGeom>
        </p:spPr>
        <p:txBody>
          <a:bodyPr/>
          <a:lstStyle>
            <a:lvl1pPr defTabSz="764437">
              <a:defRPr sz="2800"/>
            </a:lvl1pPr>
          </a:lstStyle>
          <a:p>
            <a:pPr/>
            <a:r>
              <a:t>Conclusion</a:t>
            </a:r>
          </a:p>
        </p:txBody>
      </p:sp>
      <p:sp>
        <p:nvSpPr>
          <p:cNvPr id="502" name="Shape 385"/>
          <p:cNvSpPr txBox="1"/>
          <p:nvPr>
            <p:ph type="sldNum" sz="quarter" idx="4294967295"/>
          </p:nvPr>
        </p:nvSpPr>
        <p:spPr>
          <a:xfrm>
            <a:off x="8723651" y="6470648"/>
            <a:ext cx="217147" cy="20241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3" name="Shape 386"/>
          <p:cNvSpPr/>
          <p:nvPr/>
        </p:nvSpPr>
        <p:spPr>
          <a:xfrm>
            <a:off x="43306" y="1482376"/>
            <a:ext cx="9144005" cy="1"/>
          </a:xfrm>
          <a:prstGeom prst="line">
            <a:avLst/>
          </a:prstGeom>
          <a:ln w="25400">
            <a:solidFill>
              <a:schemeClr val="accent1"/>
            </a:solidFill>
          </a:ln>
        </p:spPr>
        <p:txBody>
          <a:bodyPr lIns="45718" tIns="45718" rIns="45718" bIns="45718"/>
          <a:lstStyle/>
          <a:p>
            <a:pPr/>
          </a:p>
        </p:txBody>
      </p:sp>
      <p:sp>
        <p:nvSpPr>
          <p:cNvPr id="504" name="With a theoretical model built on evolution theory and the idea of the importance of successful adjustment through self-regulation to survive and thrive, each of the five studies have shown that EF are related to successful performance in contexts where "/>
          <p:cNvSpPr txBox="1"/>
          <p:nvPr/>
        </p:nvSpPr>
        <p:spPr>
          <a:xfrm>
            <a:off x="308453" y="2249851"/>
            <a:ext cx="7379579" cy="43220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gn="just" defTabSz="288036">
              <a:lnSpc>
                <a:spcPct val="125000"/>
              </a:lnSpc>
              <a:spcBef>
                <a:spcPts val="600"/>
              </a:spcBef>
              <a:defRPr spc="-6" sz="756">
                <a:latin typeface="Times New Roman"/>
                <a:ea typeface="Times New Roman"/>
                <a:cs typeface="Times New Roman"/>
                <a:sym typeface="Times New Roman"/>
              </a:defRPr>
            </a:pPr>
          </a:p>
          <a:p>
            <a:pPr lvl="1" marL="366361" indent="-126331" defTabSz="576072">
              <a:lnSpc>
                <a:spcPct val="150000"/>
              </a:lnSpc>
              <a:spcBef>
                <a:spcPts val="200"/>
              </a:spcBef>
              <a:buSzPct val="100000"/>
              <a:buChar char="•"/>
              <a:defRPr b="1" sz="1260">
                <a:solidFill>
                  <a:schemeClr val="accent1"/>
                </a:solidFill>
                <a:latin typeface="Arial"/>
                <a:ea typeface="Arial"/>
                <a:cs typeface="Arial"/>
                <a:sym typeface="Arial"/>
              </a:defRPr>
            </a:pPr>
            <a:r>
              <a:t>With a theoretical model built on evolution theory and the idea of the importance of successful adjustment through self-regulation to survive and thrive, each of the five studies have shown that EF are related to successful performance in contexts where there is a need to adjust behavior. </a:t>
            </a:r>
          </a:p>
          <a:p>
            <a:pPr lvl="1" marL="366361" indent="-126331" defTabSz="576072">
              <a:lnSpc>
                <a:spcPct val="150000"/>
              </a:lnSpc>
              <a:spcBef>
                <a:spcPts val="200"/>
              </a:spcBef>
              <a:buSzPct val="100000"/>
              <a:buChar char="•"/>
              <a:defRPr b="1" sz="1260">
                <a:solidFill>
                  <a:schemeClr val="accent1"/>
                </a:solidFill>
                <a:latin typeface="Arial"/>
                <a:ea typeface="Arial"/>
                <a:cs typeface="Arial"/>
                <a:sym typeface="Arial"/>
              </a:defRPr>
            </a:pPr>
            <a:r>
              <a:t>The interaction between working memory, inhibition and cognitive flexibility together with fluent creativity has shown to be important for successful behaviors in novel and quickly changing environments with a large degree of information processing. </a:t>
            </a:r>
          </a:p>
          <a:p>
            <a:pPr lvl="1" marL="366361" indent="-126331" defTabSz="576072">
              <a:lnSpc>
                <a:spcPct val="150000"/>
              </a:lnSpc>
              <a:spcBef>
                <a:spcPts val="200"/>
              </a:spcBef>
              <a:buSzPct val="100000"/>
              <a:buChar char="•"/>
              <a:defRPr b="1" sz="1260">
                <a:solidFill>
                  <a:schemeClr val="accent1"/>
                </a:solidFill>
                <a:latin typeface="Arial"/>
                <a:ea typeface="Arial"/>
                <a:cs typeface="Arial"/>
                <a:sym typeface="Arial"/>
              </a:defRPr>
            </a:pPr>
            <a:r>
              <a:t>The studies suggest that especially creativity in combination with cognitive flexibility contribute to successful behaviors.</a:t>
            </a:r>
          </a:p>
          <a:p>
            <a:pPr lvl="1" marL="366361" indent="-126331" defTabSz="576072">
              <a:lnSpc>
                <a:spcPct val="150000"/>
              </a:lnSpc>
              <a:spcBef>
                <a:spcPts val="200"/>
              </a:spcBef>
              <a:buSzPct val="100000"/>
              <a:buChar char="•"/>
              <a:defRPr b="1" sz="1260">
                <a:solidFill>
                  <a:schemeClr val="accent1"/>
                </a:solidFill>
                <a:latin typeface="Arial"/>
                <a:ea typeface="Arial"/>
                <a:cs typeface="Arial"/>
                <a:sym typeface="Arial"/>
              </a:defRPr>
            </a:pPr>
            <a:r>
              <a:t>However, the fourth study suggests that cognitive flexibility seems to be more vulnerable to stress than other EF components. </a:t>
            </a:r>
          </a:p>
          <a:p>
            <a:pPr lvl="1" marL="366361" indent="-126331" defTabSz="576072">
              <a:lnSpc>
                <a:spcPct val="150000"/>
              </a:lnSpc>
              <a:spcBef>
                <a:spcPts val="200"/>
              </a:spcBef>
              <a:buSzPct val="100000"/>
              <a:buChar char="•"/>
              <a:defRPr b="1" sz="1260">
                <a:solidFill>
                  <a:schemeClr val="accent1"/>
                </a:solidFill>
                <a:latin typeface="Arial"/>
                <a:ea typeface="Arial"/>
                <a:cs typeface="Arial"/>
                <a:sym typeface="Arial"/>
              </a:defRPr>
            </a:pPr>
            <a:r>
              <a:t>Although, cognitive flexibility and creative flow are of a special importance for adjustment in order to reach a goal, a range of EF-components are needed to complete the executive chain. However, it is likely that weaker capacity in one EF-component can be compensatory of another one.</a:t>
            </a:r>
          </a:p>
        </p:txBody>
      </p:sp>
      <p:pic>
        <p:nvPicPr>
          <p:cNvPr id="505" name="Bild" descr="Bild"/>
          <p:cNvPicPr>
            <a:picLocks noChangeAspect="1"/>
          </p:cNvPicPr>
          <p:nvPr/>
        </p:nvPicPr>
        <p:blipFill>
          <a:blip r:embed="rId2">
            <a:extLst/>
          </a:blip>
          <a:stretch>
            <a:fillRect/>
          </a:stretch>
        </p:blipFill>
        <p:spPr>
          <a:xfrm>
            <a:off x="7677478" y="5226984"/>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15" grpId="1" fill="hold">
                                  <p:stCondLst>
                                    <p:cond delay="0"/>
                                  </p:stCondLst>
                                  <p:iterate type="el" backwards="0">
                                    <p:tmAbs val="0"/>
                                  </p:iterate>
                                  <p:childTnLst>
                                    <p:set>
                                      <p:cBhvr>
                                        <p:cTn id="6" fill="hold"/>
                                        <p:tgtEl>
                                          <p:spTgt spid="504">
                                            <p:bg/>
                                          </p:spTgt>
                                        </p:tgtEl>
                                        <p:attrNameLst>
                                          <p:attrName>style.visibility</p:attrName>
                                        </p:attrNameLst>
                                      </p:cBhvr>
                                      <p:to>
                                        <p:strVal val="visible"/>
                                      </p:to>
                                    </p:set>
                                    <p:anim calcmode="lin" valueType="num">
                                      <p:cBhvr>
                                        <p:cTn id="7" dur="1000" fill="hold"/>
                                        <p:tgtEl>
                                          <p:spTgt spid="504">
                                            <p:bg/>
                                          </p:spTgt>
                                        </p:tgtEl>
                                        <p:attrNameLst>
                                          <p:attrName>ppt_w</p:attrName>
                                        </p:attrNameLst>
                                      </p:cBhvr>
                                      <p:tavLst>
                                        <p:tav tm="0">
                                          <p:val>
                                            <p:fltVal val="0"/>
                                          </p:val>
                                        </p:tav>
                                        <p:tav tm="100000">
                                          <p:val>
                                            <p:strVal val="#ppt_w"/>
                                          </p:val>
                                        </p:tav>
                                      </p:tavLst>
                                    </p:anim>
                                    <p:anim calcmode="lin" valueType="num">
                                      <p:cBhvr>
                                        <p:cTn id="8" dur="1000" fill="hold"/>
                                        <p:tgtEl>
                                          <p:spTgt spid="504">
                                            <p:bg/>
                                          </p:spTgt>
                                        </p:tgtEl>
                                        <p:attrNameLst>
                                          <p:attrName>ppt_h</p:attrName>
                                        </p:attrNameLst>
                                      </p:cBhvr>
                                      <p:tavLst>
                                        <p:tav tm="0">
                                          <p:val>
                                            <p:fltVal val="0"/>
                                          </p:val>
                                        </p:tav>
                                        <p:tav tm="100000">
                                          <p:val>
                                            <p:strVal val="#ppt_h"/>
                                          </p:val>
                                        </p:tav>
                                      </p:tavLst>
                                    </p:anim>
                                    <p:anim calcmode="lin" valueType="num">
                                      <p:cBhvr>
                                        <p:cTn id="9" dur="1000" fill="hold"/>
                                        <p:tgtEl>
                                          <p:spTgt spid="504">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4">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504">
                                            <p:txEl>
                                              <p:pRg st="0" end="0"/>
                                            </p:txEl>
                                          </p:spTgt>
                                        </p:tgtEl>
                                        <p:attrNameLst>
                                          <p:attrName>style.visibility</p:attrName>
                                        </p:attrNameLst>
                                      </p:cBhvr>
                                      <p:to>
                                        <p:strVal val="visible"/>
                                      </p:to>
                                    </p:set>
                                    <p:anim calcmode="lin" valueType="num">
                                      <p:cBhvr>
                                        <p:cTn id="13" dur="1000" fill="hold"/>
                                        <p:tgtEl>
                                          <p:spTgt spid="50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0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0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0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504">
                                            <p:txEl>
                                              <p:pRg st="1" end="1"/>
                                            </p:txEl>
                                          </p:spTgt>
                                        </p:tgtEl>
                                        <p:attrNameLst>
                                          <p:attrName>style.visibility</p:attrName>
                                        </p:attrNameLst>
                                      </p:cBhvr>
                                      <p:to>
                                        <p:strVal val="visible"/>
                                      </p:to>
                                    </p:set>
                                    <p:anim calcmode="lin" valueType="num">
                                      <p:cBhvr>
                                        <p:cTn id="21" dur="1000" fill="hold"/>
                                        <p:tgtEl>
                                          <p:spTgt spid="50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0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0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0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504">
                                            <p:txEl>
                                              <p:pRg st="2" end="2"/>
                                            </p:txEl>
                                          </p:spTgt>
                                        </p:tgtEl>
                                        <p:attrNameLst>
                                          <p:attrName>style.visibility</p:attrName>
                                        </p:attrNameLst>
                                      </p:cBhvr>
                                      <p:to>
                                        <p:strVal val="visible"/>
                                      </p:to>
                                    </p:set>
                                    <p:anim calcmode="lin" valueType="num">
                                      <p:cBhvr>
                                        <p:cTn id="29" dur="1000" fill="hold"/>
                                        <p:tgtEl>
                                          <p:spTgt spid="50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0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0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0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15" grpId="1" fill="hold">
                                  <p:stCondLst>
                                    <p:cond delay="0"/>
                                  </p:stCondLst>
                                  <p:iterate type="el" backwards="0">
                                    <p:tmAbs val="0"/>
                                  </p:iterate>
                                  <p:childTnLst>
                                    <p:set>
                                      <p:cBhvr>
                                        <p:cTn id="36" fill="hold"/>
                                        <p:tgtEl>
                                          <p:spTgt spid="504">
                                            <p:txEl>
                                              <p:pRg st="3" end="3"/>
                                            </p:txEl>
                                          </p:spTgt>
                                        </p:tgtEl>
                                        <p:attrNameLst>
                                          <p:attrName>style.visibility</p:attrName>
                                        </p:attrNameLst>
                                      </p:cBhvr>
                                      <p:to>
                                        <p:strVal val="visible"/>
                                      </p:to>
                                    </p:set>
                                    <p:anim calcmode="lin" valueType="num">
                                      <p:cBhvr>
                                        <p:cTn id="37" dur="1000" fill="hold"/>
                                        <p:tgtEl>
                                          <p:spTgt spid="504">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04">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0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0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15" grpId="1" fill="hold">
                                  <p:stCondLst>
                                    <p:cond delay="0"/>
                                  </p:stCondLst>
                                  <p:iterate type="el" backwards="0">
                                    <p:tmAbs val="0"/>
                                  </p:iterate>
                                  <p:childTnLst>
                                    <p:set>
                                      <p:cBhvr>
                                        <p:cTn id="44" fill="hold"/>
                                        <p:tgtEl>
                                          <p:spTgt spid="504">
                                            <p:txEl>
                                              <p:pRg st="4" end="4"/>
                                            </p:txEl>
                                          </p:spTgt>
                                        </p:tgtEl>
                                        <p:attrNameLst>
                                          <p:attrName>style.visibility</p:attrName>
                                        </p:attrNameLst>
                                      </p:cBhvr>
                                      <p:to>
                                        <p:strVal val="visible"/>
                                      </p:to>
                                    </p:set>
                                    <p:anim calcmode="lin" valueType="num">
                                      <p:cBhvr>
                                        <p:cTn id="45" dur="1000" fill="hold"/>
                                        <p:tgtEl>
                                          <p:spTgt spid="504">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504">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50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0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15" grpId="1" fill="hold">
                                  <p:stCondLst>
                                    <p:cond delay="0"/>
                                  </p:stCondLst>
                                  <p:iterate type="el" backwards="0">
                                    <p:tmAbs val="0"/>
                                  </p:iterate>
                                  <p:childTnLst>
                                    <p:set>
                                      <p:cBhvr>
                                        <p:cTn id="52" fill="hold"/>
                                        <p:tgtEl>
                                          <p:spTgt spid="504">
                                            <p:txEl>
                                              <p:pRg st="5" end="5"/>
                                            </p:txEl>
                                          </p:spTgt>
                                        </p:tgtEl>
                                        <p:attrNameLst>
                                          <p:attrName>style.visibility</p:attrName>
                                        </p:attrNameLst>
                                      </p:cBhvr>
                                      <p:to>
                                        <p:strVal val="visible"/>
                                      </p:to>
                                    </p:set>
                                    <p:anim calcmode="lin" valueType="num">
                                      <p:cBhvr>
                                        <p:cTn id="53" dur="1000" fill="hold"/>
                                        <p:tgtEl>
                                          <p:spTgt spid="504">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504">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50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0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4"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Executive functions and successful behavior"/>
          <p:cNvSpPr txBox="1"/>
          <p:nvPr>
            <p:ph type="title"/>
          </p:nvPr>
        </p:nvSpPr>
        <p:spPr>
          <a:prstGeom prst="rect">
            <a:avLst/>
          </a:prstGeom>
        </p:spPr>
        <p:txBody>
          <a:bodyPr/>
          <a:lstStyle/>
          <a:p>
            <a:pPr/>
            <a:r>
              <a:t>Executive functions and successful behavior </a:t>
            </a:r>
          </a:p>
        </p:txBody>
      </p:sp>
      <p:sp>
        <p:nvSpPr>
          <p:cNvPr id="508" name="Thesis for doctoral degree (Ph.D)…"/>
          <p:cNvSpPr txBox="1"/>
          <p:nvPr>
            <p:ph type="body" sz="half" idx="1"/>
          </p:nvPr>
        </p:nvSpPr>
        <p:spPr>
          <a:xfrm>
            <a:off x="685800" y="3606800"/>
            <a:ext cx="7772400" cy="1752600"/>
          </a:xfrm>
          <a:prstGeom prst="rect">
            <a:avLst/>
          </a:prstGeom>
        </p:spPr>
        <p:txBody>
          <a:bodyPr lIns="45718" tIns="45718" rIns="45718" bIns="45718"/>
          <a:lstStyle/>
          <a:p>
            <a:pPr>
              <a:defRPr b="1" sz="2000"/>
            </a:pPr>
            <a:r>
              <a:t>Thesis for doctoral degree (Ph.D)</a:t>
            </a:r>
          </a:p>
          <a:p>
            <a:pPr>
              <a:defRPr sz="2000"/>
            </a:pPr>
            <a:r>
              <a:t>2021</a:t>
            </a:r>
          </a:p>
          <a:p>
            <a:pPr>
              <a:defRPr sz="2000"/>
            </a:pPr>
          </a:p>
          <a:p>
            <a:pPr>
              <a:defRPr sz="2000"/>
            </a:pPr>
            <a:r>
              <a:t>Torbjörn Vestberg</a:t>
            </a:r>
          </a:p>
        </p:txBody>
      </p:sp>
      <p:sp>
        <p:nvSpPr>
          <p:cNvPr id="509"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510" name="Bild" descr="Bild"/>
          <p:cNvPicPr>
            <a:picLocks noChangeAspect="1"/>
          </p:cNvPicPr>
          <p:nvPr/>
        </p:nvPicPr>
        <p:blipFill>
          <a:blip r:embed="rId2">
            <a:extLst/>
          </a:blip>
          <a:stretch>
            <a:fillRect/>
          </a:stretch>
        </p:blipFill>
        <p:spPr>
          <a:xfrm>
            <a:off x="6099067" y="2934680"/>
            <a:ext cx="2393508" cy="3096840"/>
          </a:xfrm>
          <a:prstGeom prst="rect">
            <a:avLst/>
          </a:prstGeom>
          <a:ln w="12700">
            <a:miter lim="400000"/>
          </a:ln>
        </p:spPr>
      </p:pic>
      <p:sp>
        <p:nvSpPr>
          <p:cNvPr id="511" name="Illustration by Sofie Violett Pehrsson"/>
          <p:cNvSpPr txBox="1"/>
          <p:nvPr/>
        </p:nvSpPr>
        <p:spPr>
          <a:xfrm>
            <a:off x="6323242" y="6031519"/>
            <a:ext cx="2134959" cy="243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000"/>
            </a:lvl1pPr>
          </a:lstStyle>
          <a:p>
            <a:pPr/>
            <a:r>
              <a:t>Illustration by Sofie Violett Pehrsson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Executive functions and successful behavior"/>
          <p:cNvSpPr txBox="1"/>
          <p:nvPr>
            <p:ph type="title"/>
          </p:nvPr>
        </p:nvSpPr>
        <p:spPr>
          <a:prstGeom prst="rect">
            <a:avLst/>
          </a:prstGeom>
        </p:spPr>
        <p:txBody>
          <a:bodyPr lIns="45718" tIns="45718" rIns="45718" bIns="45718"/>
          <a:lstStyle/>
          <a:p>
            <a:pPr/>
            <a:r>
              <a:t>Executive functions and successful behavior </a:t>
            </a:r>
          </a:p>
        </p:txBody>
      </p:sp>
      <p:sp>
        <p:nvSpPr>
          <p:cNvPr id="233" name="Survival of the fittest is the cornerstone of evolution.…"/>
          <p:cNvSpPr txBox="1"/>
          <p:nvPr>
            <p:ph type="body" sz="half" idx="1"/>
          </p:nvPr>
        </p:nvSpPr>
        <p:spPr>
          <a:xfrm>
            <a:off x="708440" y="3000723"/>
            <a:ext cx="6115559" cy="3192431"/>
          </a:xfrm>
          <a:prstGeom prst="rect">
            <a:avLst/>
          </a:prstGeom>
        </p:spPr>
        <p:txBody>
          <a:bodyPr lIns="45718" tIns="45718" rIns="45718" bIns="45718"/>
          <a:lstStyle/>
          <a:p>
            <a:pPr marL="170447" indent="-170447" defTabSz="777240">
              <a:lnSpc>
                <a:spcPct val="150000"/>
              </a:lnSpc>
              <a:spcBef>
                <a:spcPts val="300"/>
              </a:spcBef>
              <a:buSzPct val="100000"/>
              <a:buChar char="•"/>
              <a:defRPr b="1" sz="1700"/>
            </a:pPr>
            <a:r>
              <a:t>Survival of the fittest is the cornerstone of evolution.</a:t>
            </a:r>
          </a:p>
          <a:p>
            <a:pPr marL="170447" indent="-170447" defTabSz="777240">
              <a:lnSpc>
                <a:spcPct val="150000"/>
              </a:lnSpc>
              <a:spcBef>
                <a:spcPts val="300"/>
              </a:spcBef>
              <a:buSzPct val="100000"/>
              <a:buChar char="•"/>
              <a:defRPr b="1" sz="1700"/>
            </a:pPr>
            <a:r>
              <a:t>The evolutionary pressure is about the ability to adapt.</a:t>
            </a:r>
          </a:p>
          <a:p>
            <a:pPr marL="170447" indent="-170447" defTabSz="777240">
              <a:lnSpc>
                <a:spcPct val="150000"/>
              </a:lnSpc>
              <a:spcBef>
                <a:spcPts val="300"/>
              </a:spcBef>
              <a:buSzPct val="100000"/>
              <a:buChar char="•"/>
              <a:defRPr b="1" sz="1700"/>
            </a:pPr>
            <a:r>
              <a:t>Videos</a:t>
            </a:r>
          </a:p>
          <a:p>
            <a:pPr lvl="1" marL="494297" indent="-170447" defTabSz="777240">
              <a:lnSpc>
                <a:spcPct val="150000"/>
              </a:lnSpc>
              <a:spcBef>
                <a:spcPts val="300"/>
              </a:spcBef>
              <a:buChar char="•"/>
              <a:defRPr b="1" sz="1700"/>
            </a:pPr>
            <a:r>
              <a:t>In a quickly changing environment with a large degree of information processing, the ability to adapt is important for success. </a:t>
            </a:r>
          </a:p>
          <a:p>
            <a:pPr lvl="1" marL="494297" indent="-170447" defTabSz="777240">
              <a:lnSpc>
                <a:spcPct val="150000"/>
              </a:lnSpc>
              <a:spcBef>
                <a:spcPts val="300"/>
              </a:spcBef>
              <a:buChar char="•"/>
              <a:defRPr b="1" sz="1700"/>
            </a:pPr>
            <a:r>
              <a:t>The success factors for primates are flexibility and a creative flow. </a:t>
            </a:r>
          </a:p>
        </p:txBody>
      </p:sp>
      <p:sp>
        <p:nvSpPr>
          <p:cNvPr id="234"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35" name="Bild" descr="Bild"/>
          <p:cNvPicPr>
            <a:picLocks noChangeAspect="1"/>
          </p:cNvPicPr>
          <p:nvPr/>
        </p:nvPicPr>
        <p:blipFill>
          <a:blip r:embed="rId2">
            <a:extLst/>
          </a:blip>
          <a:stretch>
            <a:fillRect/>
          </a:stretch>
        </p:blipFill>
        <p:spPr>
          <a:xfrm>
            <a:off x="6798074" y="4098507"/>
            <a:ext cx="1729577" cy="22378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33">
                                            <p:bg/>
                                          </p:spTgt>
                                        </p:tgtEl>
                                        <p:attrNameLst>
                                          <p:attrName>style.visibility</p:attrName>
                                        </p:attrNameLst>
                                      </p:cBhvr>
                                      <p:to>
                                        <p:strVal val="visible"/>
                                      </p:to>
                                    </p:set>
                                    <p:anim calcmode="lin" valueType="num">
                                      <p:cBhvr>
                                        <p:cTn id="7" dur="1000" fill="hold"/>
                                        <p:tgtEl>
                                          <p:spTgt spid="233">
                                            <p:bg/>
                                          </p:spTgt>
                                        </p:tgtEl>
                                        <p:attrNameLst>
                                          <p:attrName>ppt_w</p:attrName>
                                        </p:attrNameLst>
                                      </p:cBhvr>
                                      <p:tavLst>
                                        <p:tav tm="0">
                                          <p:val>
                                            <p:fltVal val="0"/>
                                          </p:val>
                                        </p:tav>
                                        <p:tav tm="100000">
                                          <p:val>
                                            <p:strVal val="#ppt_w"/>
                                          </p:val>
                                        </p:tav>
                                      </p:tavLst>
                                    </p:anim>
                                    <p:anim calcmode="lin" valueType="num">
                                      <p:cBhvr>
                                        <p:cTn id="8" dur="1000" fill="hold"/>
                                        <p:tgtEl>
                                          <p:spTgt spid="233">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33">
                                            <p:txEl>
                                              <p:pRg st="0" end="0"/>
                                            </p:txEl>
                                          </p:spTgt>
                                        </p:tgtEl>
                                        <p:attrNameLst>
                                          <p:attrName>style.visibility</p:attrName>
                                        </p:attrNameLst>
                                      </p:cBhvr>
                                      <p:to>
                                        <p:strVal val="visible"/>
                                      </p:to>
                                    </p:set>
                                    <p:anim calcmode="lin" valueType="num">
                                      <p:cBhvr>
                                        <p:cTn id="11" dur="1000" fill="hold"/>
                                        <p:tgtEl>
                                          <p:spTgt spid="23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3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233">
                                            <p:txEl>
                                              <p:pRg st="1" end="1"/>
                                            </p:txEl>
                                          </p:spTgt>
                                        </p:tgtEl>
                                        <p:attrNameLst>
                                          <p:attrName>style.visibility</p:attrName>
                                        </p:attrNameLst>
                                      </p:cBhvr>
                                      <p:to>
                                        <p:strVal val="visible"/>
                                      </p:to>
                                    </p:set>
                                    <p:anim calcmode="lin" valueType="num">
                                      <p:cBhvr>
                                        <p:cTn id="17" dur="1000" fill="hold"/>
                                        <p:tgtEl>
                                          <p:spTgt spid="23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3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233">
                                            <p:txEl>
                                              <p:pRg st="2" end="2"/>
                                            </p:txEl>
                                          </p:spTgt>
                                        </p:tgtEl>
                                        <p:attrNameLst>
                                          <p:attrName>style.visibility</p:attrName>
                                        </p:attrNameLst>
                                      </p:cBhvr>
                                      <p:to>
                                        <p:strVal val="visible"/>
                                      </p:to>
                                    </p:set>
                                    <p:anim calcmode="lin" valueType="num">
                                      <p:cBhvr>
                                        <p:cTn id="23" dur="1000" fill="hold"/>
                                        <p:tgtEl>
                                          <p:spTgt spid="23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3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233">
                                            <p:txEl>
                                              <p:pRg st="3" end="3"/>
                                            </p:txEl>
                                          </p:spTgt>
                                        </p:tgtEl>
                                        <p:attrNameLst>
                                          <p:attrName>style.visibility</p:attrName>
                                        </p:attrNameLst>
                                      </p:cBhvr>
                                      <p:to>
                                        <p:strVal val="visible"/>
                                      </p:to>
                                    </p:set>
                                    <p:anim calcmode="lin" valueType="num">
                                      <p:cBhvr>
                                        <p:cTn id="29" dur="1000" fill="hold"/>
                                        <p:tgtEl>
                                          <p:spTgt spid="23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3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1" fill="hold">
                                  <p:stCondLst>
                                    <p:cond delay="0"/>
                                  </p:stCondLst>
                                  <p:iterate type="el" backwards="0">
                                    <p:tmAbs val="0"/>
                                  </p:iterate>
                                  <p:childTnLst>
                                    <p:set>
                                      <p:cBhvr>
                                        <p:cTn id="34" fill="hold"/>
                                        <p:tgtEl>
                                          <p:spTgt spid="233">
                                            <p:txEl>
                                              <p:pRg st="4" end="4"/>
                                            </p:txEl>
                                          </p:spTgt>
                                        </p:tgtEl>
                                        <p:attrNameLst>
                                          <p:attrName>style.visibility</p:attrName>
                                        </p:attrNameLst>
                                      </p:cBhvr>
                                      <p:to>
                                        <p:strVal val="visible"/>
                                      </p:to>
                                    </p:set>
                                    <p:anim calcmode="lin" valueType="num">
                                      <p:cBhvr>
                                        <p:cTn id="35" dur="1000" fill="hold"/>
                                        <p:tgtEl>
                                          <p:spTgt spid="23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23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38" name="Chimpanzees Team Up to Attack a Monkey in the Wild | BBC Studios" descr="Chimpanzees Team Up to Attack a Monkey in the Wild | BBC Studios"/>
          <p:cNvPicPr>
            <a:picLocks noChangeAspect="0"/>
          </p:cNvPicPr>
          <p:nvPr>
            <a:videoFile xmlns:mc="http://schemas.openxmlformats.org/markup-compatibility/2006" xmlns:aiw="http://developer.apple.com/namespaces/iwork" r:link="rId2" mc:Ignorable="aiw" aiw:title="Chimpanzees Team Up to Attack a Monkey in the Wild | BBC Studios" aiw:author="BBC Studios"/>
          </p:nvPr>
        </p:nvPicPr>
        <p:blipFill>
          <a:blip r:embed="rId3">
            <a:extLst/>
          </a:blip>
          <a:stretch>
            <a:fillRect/>
          </a:stretch>
        </p:blipFill>
        <p:spPr>
          <a:xfrm>
            <a:off x="521986" y="1867886"/>
            <a:ext cx="8100028" cy="4556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20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3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38"/>
                </p:tgtEl>
              </p:cMediaNode>
            </p:video>
            <p:seq concurrent="1" prevAc="none" nextAc="seek">
              <p:cTn id="8" evtFilter="cancelBubble" nodeType="interactiveSeq" restart="whenNotActive" fill="hold">
                <p:stCondLst>
                  <p:cond delay="0" evt="onClick">
                    <p:tgtEl>
                      <p:spTgt spid="23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38"/>
                                        </p:tgtEl>
                                      </p:cBhvr>
                                    </p:cmd>
                                  </p:childTnLst>
                                </p:cTn>
                              </p:par>
                            </p:childTnLst>
                          </p:cTn>
                        </p:par>
                      </p:childTnLst>
                    </p:cTn>
                  </p:par>
                </p:childTnLst>
              </p:cTn>
              <p:nextCondLst>
                <p:cond delay="0" evt="onClick">
                  <p:tgtEl>
                    <p:spTgt spid="23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41" name="SWEDEN vs AUSTRALIA | Football - Women's First Round - Highlights | Olympic Games - Tokyo 2020" descr="SWEDEN vs AUSTRALIA | Football - Women's First Round - Highlights | Olympic Games - Tokyo 2020"/>
          <p:cNvPicPr>
            <a:picLocks noChangeAspect="0"/>
          </p:cNvPicPr>
          <p:nvPr>
            <a:videoFile xmlns:mc="http://schemas.openxmlformats.org/markup-compatibility/2006" xmlns:aiw="http://developer.apple.com/namespaces/iwork" r:link="rId2" mc:Ignorable="aiw" aiw:title="SWEDEN vs AUSTRALIA | Football - Women's First Round - Highlights | Olympic Games - Tokyo 2020" aiw:author="Eurosport"/>
          </p:nvPr>
        </p:nvPicPr>
        <p:blipFill>
          <a:blip r:embed="rId3">
            <a:extLst/>
          </a:blip>
          <a:stretch>
            <a:fillRect/>
          </a:stretch>
        </p:blipFill>
        <p:spPr>
          <a:xfrm>
            <a:off x="873572" y="2067046"/>
            <a:ext cx="7532208" cy="42368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4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41"/>
                </p:tgtEl>
              </p:cMediaNode>
            </p:video>
            <p:seq concurrent="1" prevAc="none" nextAc="seek">
              <p:cTn id="8" evtFilter="cancelBubble" nodeType="interactiveSeq" restart="whenNotActive" fill="hold">
                <p:stCondLst>
                  <p:cond delay="0" evt="onClick">
                    <p:tgtEl>
                      <p:spTgt spid="24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41"/>
                                        </p:tgtEl>
                                      </p:cBhvr>
                                    </p:cmd>
                                  </p:childTnLst>
                                </p:cTn>
                              </p:par>
                            </p:childTnLst>
                          </p:cTn>
                        </p:par>
                      </p:childTnLst>
                    </p:cTn>
                  </p:par>
                </p:childTnLst>
              </p:cTn>
              <p:nextCondLst>
                <p:cond delay="0" evt="onClick">
                  <p:tgtEl>
                    <p:spTgt spid="24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elf-regulation - act to adapt!"/>
          <p:cNvSpPr txBox="1"/>
          <p:nvPr>
            <p:ph type="title"/>
          </p:nvPr>
        </p:nvSpPr>
        <p:spPr>
          <a:prstGeom prst="rect">
            <a:avLst/>
          </a:prstGeom>
        </p:spPr>
        <p:txBody>
          <a:bodyPr lIns="45718" tIns="45718" rIns="45718" bIns="45718"/>
          <a:lstStyle/>
          <a:p>
            <a:pPr/>
            <a:r>
              <a:t>Self-regulation - act to adapt!</a:t>
            </a:r>
          </a:p>
        </p:txBody>
      </p:sp>
      <p:sp>
        <p:nvSpPr>
          <p:cNvPr id="244" name="The hunt was successful due to the chimpanzees' self-regulation.…"/>
          <p:cNvSpPr txBox="1"/>
          <p:nvPr>
            <p:ph type="body" sz="half" idx="1"/>
          </p:nvPr>
        </p:nvSpPr>
        <p:spPr>
          <a:xfrm>
            <a:off x="731223" y="2749066"/>
            <a:ext cx="6168038" cy="3370833"/>
          </a:xfrm>
          <a:prstGeom prst="rect">
            <a:avLst/>
          </a:prstGeom>
        </p:spPr>
        <p:txBody>
          <a:bodyPr lIns="45718" tIns="45718" rIns="45718" bIns="45718"/>
          <a:lstStyle/>
          <a:p>
            <a:pPr marL="182478" indent="-182478" defTabSz="832104">
              <a:lnSpc>
                <a:spcPct val="150000"/>
              </a:lnSpc>
              <a:spcBef>
                <a:spcPts val="300"/>
              </a:spcBef>
              <a:buSzPct val="100000"/>
              <a:buChar char="•"/>
              <a:defRPr b="1" sz="1820"/>
            </a:pPr>
            <a:r>
              <a:t>The hunt was successful due to the chimpanzees' self-regulation.</a:t>
            </a:r>
          </a:p>
          <a:p>
            <a:pPr marL="182478" indent="-182478" defTabSz="832104">
              <a:lnSpc>
                <a:spcPct val="150000"/>
              </a:lnSpc>
              <a:spcBef>
                <a:spcPts val="300"/>
              </a:spcBef>
              <a:buSzPct val="100000"/>
              <a:buChar char="•"/>
              <a:defRPr b="1" sz="1820"/>
            </a:pPr>
            <a:r>
              <a:t>The soccer players were successful due to their self-regulation.</a:t>
            </a:r>
          </a:p>
          <a:p>
            <a:pPr marL="182478" indent="-182478" defTabSz="832104">
              <a:lnSpc>
                <a:spcPct val="150000"/>
              </a:lnSpc>
              <a:spcBef>
                <a:spcPts val="300"/>
              </a:spcBef>
              <a:buSzPct val="100000"/>
              <a:buChar char="•"/>
              <a:defRPr b="1" sz="1820"/>
            </a:pPr>
            <a:r>
              <a:t>Self-regulation helps primates accomplish different goals in a constantly changing environment. </a:t>
            </a:r>
          </a:p>
          <a:p>
            <a:pPr marL="182478" indent="-182478" defTabSz="832104">
              <a:lnSpc>
                <a:spcPct val="150000"/>
              </a:lnSpc>
              <a:spcBef>
                <a:spcPts val="300"/>
              </a:spcBef>
              <a:buSzPct val="100000"/>
              <a:buChar char="•"/>
              <a:defRPr b="1" sz="1820"/>
            </a:pPr>
            <a:r>
              <a:t>The underlying functions of self-regulation -  The executive functions.</a:t>
            </a:r>
          </a:p>
        </p:txBody>
      </p:sp>
      <p:sp>
        <p:nvSpPr>
          <p:cNvPr id="245"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46" name="Bild" descr="Bild"/>
          <p:cNvPicPr>
            <a:picLocks noChangeAspect="1"/>
          </p:cNvPicPr>
          <p:nvPr/>
        </p:nvPicPr>
        <p:blipFill>
          <a:blip r:embed="rId2">
            <a:extLst/>
          </a:blip>
          <a:stretch>
            <a:fillRect/>
          </a:stretch>
        </p:blipFill>
        <p:spPr>
          <a:xfrm>
            <a:off x="6798074" y="4098507"/>
            <a:ext cx="1729577" cy="22378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 calcmode="lin" valueType="num">
                                      <p:cBhvr>
                                        <p:cTn id="7" dur="1000" fill="hold"/>
                                        <p:tgtEl>
                                          <p:spTgt spid="244">
                                            <p:bg/>
                                          </p:spTgt>
                                        </p:tgtEl>
                                        <p:attrNameLst>
                                          <p:attrName>ppt_w</p:attrName>
                                        </p:attrNameLst>
                                      </p:cBhvr>
                                      <p:tavLst>
                                        <p:tav tm="0">
                                          <p:val>
                                            <p:fltVal val="0"/>
                                          </p:val>
                                        </p:tav>
                                        <p:tav tm="100000">
                                          <p:val>
                                            <p:strVal val="#ppt_w"/>
                                          </p:val>
                                        </p:tav>
                                      </p:tavLst>
                                    </p:anim>
                                    <p:anim calcmode="lin" valueType="num">
                                      <p:cBhvr>
                                        <p:cTn id="8" dur="1000" fill="hold"/>
                                        <p:tgtEl>
                                          <p:spTgt spid="244">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44">
                                            <p:txEl>
                                              <p:pRg st="0" end="0"/>
                                            </p:txEl>
                                          </p:spTgt>
                                        </p:tgtEl>
                                        <p:attrNameLst>
                                          <p:attrName>style.visibility</p:attrName>
                                        </p:attrNameLst>
                                      </p:cBhvr>
                                      <p:to>
                                        <p:strVal val="visible"/>
                                      </p:to>
                                    </p:set>
                                    <p:anim calcmode="lin" valueType="num">
                                      <p:cBhvr>
                                        <p:cTn id="11" dur="1000" fill="hold"/>
                                        <p:tgtEl>
                                          <p:spTgt spid="24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244">
                                            <p:txEl>
                                              <p:pRg st="1" end="1"/>
                                            </p:txEl>
                                          </p:spTgt>
                                        </p:tgtEl>
                                        <p:attrNameLst>
                                          <p:attrName>style.visibility</p:attrName>
                                        </p:attrNameLst>
                                      </p:cBhvr>
                                      <p:to>
                                        <p:strVal val="visible"/>
                                      </p:to>
                                    </p:set>
                                    <p:anim calcmode="lin" valueType="num">
                                      <p:cBhvr>
                                        <p:cTn id="17" dur="1000" fill="hold"/>
                                        <p:tgtEl>
                                          <p:spTgt spid="244">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244">
                                            <p:txEl>
                                              <p:pRg st="2" end="2"/>
                                            </p:txEl>
                                          </p:spTgt>
                                        </p:tgtEl>
                                        <p:attrNameLst>
                                          <p:attrName>style.visibility</p:attrName>
                                        </p:attrNameLst>
                                      </p:cBhvr>
                                      <p:to>
                                        <p:strVal val="visible"/>
                                      </p:to>
                                    </p:set>
                                    <p:anim calcmode="lin" valueType="num">
                                      <p:cBhvr>
                                        <p:cTn id="23" dur="1000" fill="hold"/>
                                        <p:tgtEl>
                                          <p:spTgt spid="24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244">
                                            <p:txEl>
                                              <p:pRg st="3" end="3"/>
                                            </p:txEl>
                                          </p:spTgt>
                                        </p:tgtEl>
                                        <p:attrNameLst>
                                          <p:attrName>style.visibility</p:attrName>
                                        </p:attrNameLst>
                                      </p:cBhvr>
                                      <p:to>
                                        <p:strVal val="visible"/>
                                      </p:to>
                                    </p:set>
                                    <p:anim calcmode="lin" valueType="num">
                                      <p:cBhvr>
                                        <p:cTn id="29" dur="1000" fill="hold"/>
                                        <p:tgtEl>
                                          <p:spTgt spid="244">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4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Executive functions"/>
          <p:cNvSpPr txBox="1"/>
          <p:nvPr>
            <p:ph type="title"/>
          </p:nvPr>
        </p:nvSpPr>
        <p:spPr>
          <a:prstGeom prst="rect">
            <a:avLst/>
          </a:prstGeom>
        </p:spPr>
        <p:txBody>
          <a:bodyPr lIns="45718" tIns="45718" rIns="45718" bIns="45718"/>
          <a:lstStyle/>
          <a:p>
            <a:pPr/>
            <a:r>
              <a:t>Executive functions</a:t>
            </a:r>
          </a:p>
        </p:txBody>
      </p:sp>
      <p:sp>
        <p:nvSpPr>
          <p:cNvPr id="249" name="Executive functions (EF) is an umbrella term for top-down cognitive processes that control thought and behavior, particularly in non-routine circumstances.…"/>
          <p:cNvSpPr txBox="1"/>
          <p:nvPr>
            <p:ph type="body" sz="half" idx="1"/>
          </p:nvPr>
        </p:nvSpPr>
        <p:spPr>
          <a:xfrm>
            <a:off x="729914" y="2778368"/>
            <a:ext cx="6897778" cy="3326649"/>
          </a:xfrm>
          <a:prstGeom prst="rect">
            <a:avLst/>
          </a:prstGeom>
        </p:spPr>
        <p:txBody>
          <a:bodyPr lIns="45718" tIns="45718" rIns="45718" bIns="45718"/>
          <a:lstStyle/>
          <a:p>
            <a:pPr marL="176463" indent="-176463" defTabSz="804672">
              <a:lnSpc>
                <a:spcPct val="150000"/>
              </a:lnSpc>
              <a:spcBef>
                <a:spcPts val="300"/>
              </a:spcBef>
              <a:buSzPct val="100000"/>
              <a:buChar char="•"/>
              <a:defRPr b="1" sz="1760"/>
            </a:pPr>
            <a:r>
              <a:t>Executive functions (EF) is an umbrella term for top-down cognitive processes that control thought and behavior, particularly in non-routine circumstances.</a:t>
            </a:r>
          </a:p>
          <a:p>
            <a:pPr marL="176463" indent="-176463" defTabSz="804672">
              <a:lnSpc>
                <a:spcPct val="150000"/>
              </a:lnSpc>
              <a:spcBef>
                <a:spcPts val="300"/>
              </a:spcBef>
              <a:buSzPct val="100000"/>
              <a:buChar char="•"/>
              <a:defRPr b="1" sz="1760"/>
            </a:pPr>
            <a:r>
              <a:t>EF can be defined as the mechanism necessary to select goals and to create and maintain actions to reach these goals. </a:t>
            </a:r>
          </a:p>
          <a:p>
            <a:pPr marL="176463" indent="-176463" defTabSz="804672">
              <a:lnSpc>
                <a:spcPct val="150000"/>
              </a:lnSpc>
              <a:spcBef>
                <a:spcPts val="300"/>
              </a:spcBef>
              <a:buSzPct val="100000"/>
              <a:buChar char="•"/>
              <a:defRPr b="1" sz="1760"/>
            </a:pPr>
            <a:r>
              <a:t>EF orchestrate the information processing and combine past experiences with the present situation.</a:t>
            </a:r>
          </a:p>
          <a:p>
            <a:pPr marL="176463" indent="-176463" defTabSz="804672">
              <a:lnSpc>
                <a:spcPct val="150000"/>
              </a:lnSpc>
              <a:spcBef>
                <a:spcPts val="300"/>
              </a:spcBef>
              <a:buSzPct val="100000"/>
              <a:buChar char="•"/>
              <a:defRPr b="1" sz="1760"/>
            </a:pPr>
            <a:r>
              <a:t>EF optimize our behaviors.</a:t>
            </a:r>
          </a:p>
        </p:txBody>
      </p:sp>
      <p:sp>
        <p:nvSpPr>
          <p:cNvPr id="250" name="Shape 197"/>
          <p:cNvSpPr/>
          <p:nvPr/>
        </p:nvSpPr>
        <p:spPr>
          <a:xfrm>
            <a:off x="-1" y="1482376"/>
            <a:ext cx="9144005" cy="1"/>
          </a:xfrm>
          <a:prstGeom prst="line">
            <a:avLst/>
          </a:prstGeom>
          <a:ln w="25400">
            <a:solidFill>
              <a:schemeClr val="accent1"/>
            </a:solidFill>
          </a:ln>
        </p:spPr>
        <p:txBody>
          <a:bodyPr lIns="45718" tIns="45718" rIns="45718" bIns="45718"/>
          <a:lstStyle/>
          <a:p>
            <a:pPr/>
          </a:p>
        </p:txBody>
      </p:sp>
      <p:pic>
        <p:nvPicPr>
          <p:cNvPr id="251" name="Bild" descr="Bild"/>
          <p:cNvPicPr>
            <a:picLocks noChangeAspect="1"/>
          </p:cNvPicPr>
          <p:nvPr/>
        </p:nvPicPr>
        <p:blipFill>
          <a:blip r:embed="rId2">
            <a:extLst/>
          </a:blip>
          <a:stretch>
            <a:fillRect/>
          </a:stretch>
        </p:blipFill>
        <p:spPr>
          <a:xfrm>
            <a:off x="7529393" y="5044725"/>
            <a:ext cx="998258" cy="129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anim calcmode="lin" valueType="num">
                                      <p:cBhvr>
                                        <p:cTn id="7" dur="1000" fill="hold"/>
                                        <p:tgtEl>
                                          <p:spTgt spid="249">
                                            <p:bg/>
                                          </p:spTgt>
                                        </p:tgtEl>
                                        <p:attrNameLst>
                                          <p:attrName>ppt_w</p:attrName>
                                        </p:attrNameLst>
                                      </p:cBhvr>
                                      <p:tavLst>
                                        <p:tav tm="0">
                                          <p:val>
                                            <p:fltVal val="0"/>
                                          </p:val>
                                        </p:tav>
                                        <p:tav tm="100000">
                                          <p:val>
                                            <p:strVal val="#ppt_w"/>
                                          </p:val>
                                        </p:tav>
                                      </p:tavLst>
                                    </p:anim>
                                    <p:anim calcmode="lin" valueType="num">
                                      <p:cBhvr>
                                        <p:cTn id="8" dur="1000" fill="hold"/>
                                        <p:tgtEl>
                                          <p:spTgt spid="249">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249">
                                            <p:txEl>
                                              <p:pRg st="0" end="0"/>
                                            </p:txEl>
                                          </p:spTgt>
                                        </p:tgtEl>
                                        <p:attrNameLst>
                                          <p:attrName>style.visibility</p:attrName>
                                        </p:attrNameLst>
                                      </p:cBhvr>
                                      <p:to>
                                        <p:strVal val="visible"/>
                                      </p:to>
                                    </p:set>
                                    <p:anim calcmode="lin" valueType="num">
                                      <p:cBhvr>
                                        <p:cTn id="11" dur="1000" fill="hold"/>
                                        <p:tgtEl>
                                          <p:spTgt spid="249">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4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249">
                                            <p:txEl>
                                              <p:pRg st="1" end="1"/>
                                            </p:txEl>
                                          </p:spTgt>
                                        </p:tgtEl>
                                        <p:attrNameLst>
                                          <p:attrName>style.visibility</p:attrName>
                                        </p:attrNameLst>
                                      </p:cBhvr>
                                      <p:to>
                                        <p:strVal val="visible"/>
                                      </p:to>
                                    </p:set>
                                    <p:anim calcmode="lin" valueType="num">
                                      <p:cBhvr>
                                        <p:cTn id="17" dur="1000" fill="hold"/>
                                        <p:tgtEl>
                                          <p:spTgt spid="249">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4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249">
                                            <p:txEl>
                                              <p:pRg st="2" end="2"/>
                                            </p:txEl>
                                          </p:spTgt>
                                        </p:tgtEl>
                                        <p:attrNameLst>
                                          <p:attrName>style.visibility</p:attrName>
                                        </p:attrNameLst>
                                      </p:cBhvr>
                                      <p:to>
                                        <p:strVal val="visible"/>
                                      </p:to>
                                    </p:set>
                                    <p:anim calcmode="lin" valueType="num">
                                      <p:cBhvr>
                                        <p:cTn id="23" dur="1000" fill="hold"/>
                                        <p:tgtEl>
                                          <p:spTgt spid="24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249">
                                            <p:txEl>
                                              <p:pRg st="3" end="3"/>
                                            </p:txEl>
                                          </p:spTgt>
                                        </p:tgtEl>
                                        <p:attrNameLst>
                                          <p:attrName>style.visibility</p:attrName>
                                        </p:attrNameLst>
                                      </p:cBhvr>
                                      <p:to>
                                        <p:strVal val="visible"/>
                                      </p:to>
                                    </p:set>
                                    <p:anim calcmode="lin" valueType="num">
                                      <p:cBhvr>
                                        <p:cTn id="29" dur="1000" fill="hold"/>
                                        <p:tgtEl>
                                          <p:spTgt spid="249">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4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9" grpId="1"/>
    </p:bldLst>
  </p:timing>
</p:sld>
</file>

<file path=ppt/theme/theme1.xml><?xml version="1.0" encoding="utf-8"?>
<a:theme xmlns:a="http://schemas.openxmlformats.org/drawingml/2006/main" xmlns:r="http://schemas.openxmlformats.org/officeDocument/2006/relationships" name="powerpointmall_ki_vit_SVE">
  <a:themeElements>
    <a:clrScheme name="powerpointmall_ki_vit_SVE">
      <a:dk1>
        <a:srgbClr val="000000"/>
      </a:dk1>
      <a:lt1>
        <a:srgbClr val="FFFFFF"/>
      </a:lt1>
      <a:dk2>
        <a:srgbClr val="A7A7A7"/>
      </a:dk2>
      <a:lt2>
        <a:srgbClr val="535353"/>
      </a:lt2>
      <a:accent1>
        <a:srgbClr val="870052"/>
      </a:accent1>
      <a:accent2>
        <a:srgbClr val="9FE6E9"/>
      </a:accent2>
      <a:accent3>
        <a:srgbClr val="8F8F8F"/>
      </a:accent3>
      <a:accent4>
        <a:srgbClr val="707070"/>
      </a:accent4>
      <a:accent5>
        <a:srgbClr val="C3AAB3"/>
      </a:accent5>
      <a:accent6>
        <a:srgbClr val="90D0D3"/>
      </a:accent6>
      <a:hlink>
        <a:srgbClr val="0000FF"/>
      </a:hlink>
      <a:folHlink>
        <a:srgbClr val="FF00FF"/>
      </a:folHlink>
    </a:clrScheme>
    <a:fontScheme name="powerpointmall_ki_vit_SVE">
      <a:majorFont>
        <a:latin typeface="Helvetica"/>
        <a:ea typeface="Helvetica"/>
        <a:cs typeface="Helvetica"/>
      </a:majorFont>
      <a:minorFont>
        <a:latin typeface="Times Roman"/>
        <a:ea typeface="Times Roman"/>
        <a:cs typeface="Times Roman"/>
      </a:minorFont>
    </a:fontScheme>
    <a:fmtScheme name="powerpointmall_ki_vit_S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owerpointmall_ki_vit_SVE">
  <a:themeElements>
    <a:clrScheme name="powerpointmall_ki_vit_SVE">
      <a:dk1>
        <a:srgbClr val="000000"/>
      </a:dk1>
      <a:lt1>
        <a:srgbClr val="FFFFFF"/>
      </a:lt1>
      <a:dk2>
        <a:srgbClr val="A7A7A7"/>
      </a:dk2>
      <a:lt2>
        <a:srgbClr val="535353"/>
      </a:lt2>
      <a:accent1>
        <a:srgbClr val="870052"/>
      </a:accent1>
      <a:accent2>
        <a:srgbClr val="9FE6E9"/>
      </a:accent2>
      <a:accent3>
        <a:srgbClr val="8F8F8F"/>
      </a:accent3>
      <a:accent4>
        <a:srgbClr val="707070"/>
      </a:accent4>
      <a:accent5>
        <a:srgbClr val="C3AAB3"/>
      </a:accent5>
      <a:accent6>
        <a:srgbClr val="90D0D3"/>
      </a:accent6>
      <a:hlink>
        <a:srgbClr val="0000FF"/>
      </a:hlink>
      <a:folHlink>
        <a:srgbClr val="FF00FF"/>
      </a:folHlink>
    </a:clrScheme>
    <a:fontScheme name="powerpointmall_ki_vit_SVE">
      <a:majorFont>
        <a:latin typeface="Helvetica"/>
        <a:ea typeface="Helvetica"/>
        <a:cs typeface="Helvetica"/>
      </a:majorFont>
      <a:minorFont>
        <a:latin typeface="Times Roman"/>
        <a:ea typeface="Times Roman"/>
        <a:cs typeface="Times Roman"/>
      </a:minorFont>
    </a:fontScheme>
    <a:fmtScheme name="powerpointmall_ki_vit_S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